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1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2.xml" ContentType="application/vnd.openxmlformats-officedocument.presentationml.notesSlid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notesSlides/notesSlide3.xml" ContentType="application/vnd.openxmlformats-officedocument.presentationml.notesSlide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6" r:id="rId2"/>
    <p:sldId id="310" r:id="rId3"/>
    <p:sldId id="259" r:id="rId4"/>
    <p:sldId id="295" r:id="rId5"/>
    <p:sldId id="296" r:id="rId6"/>
    <p:sldId id="298" r:id="rId7"/>
    <p:sldId id="297" r:id="rId8"/>
    <p:sldId id="299" r:id="rId9"/>
    <p:sldId id="300" r:id="rId10"/>
    <p:sldId id="260" r:id="rId11"/>
    <p:sldId id="293" r:id="rId12"/>
    <p:sldId id="301" r:id="rId13"/>
    <p:sldId id="302" r:id="rId14"/>
    <p:sldId id="303" r:id="rId15"/>
    <p:sldId id="311" r:id="rId16"/>
    <p:sldId id="304" r:id="rId17"/>
    <p:sldId id="305" r:id="rId18"/>
    <p:sldId id="306" r:id="rId19"/>
    <p:sldId id="307" r:id="rId20"/>
    <p:sldId id="308" r:id="rId21"/>
    <p:sldId id="309" r:id="rId22"/>
    <p:sldId id="261" r:id="rId23"/>
  </p:sldIdLst>
  <p:sldSz cx="12192000" cy="6858000"/>
  <p:notesSz cx="6858000" cy="9144000"/>
  <p:custDataLst>
    <p:tags r:id="rId2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63D54"/>
    <a:srgbClr val="A5A5A5"/>
    <a:srgbClr val="AAABAB"/>
    <a:srgbClr val="595959"/>
    <a:srgbClr val="FFFFFF"/>
    <a:srgbClr val="999999"/>
    <a:srgbClr val="ACACAC"/>
    <a:srgbClr val="B6B6B6"/>
    <a:srgbClr val="C1C2C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15" autoAdjust="0"/>
    <p:restoredTop sz="93247" autoAdjust="0"/>
  </p:normalViewPr>
  <p:slideViewPr>
    <p:cSldViewPr snapToGrid="0">
      <p:cViewPr>
        <p:scale>
          <a:sx n="70" d="100"/>
          <a:sy n="70" d="100"/>
        </p:scale>
        <p:origin x="-432" y="-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E7A195-25D9-48DF-B639-5B24D2B00AE8}" type="datetimeFigureOut">
              <a:rPr lang="zh-CN" altLang="en-US" smtClean="0"/>
              <a:t>2019/12/5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97584D-8746-4D72-BA3A-5A81C8B5466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22629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97584D-8746-4D72-BA3A-5A81C8B5466D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86581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幻灯片图像占位符 1">
            <a:extLst>
              <a:ext uri="{FF2B5EF4-FFF2-40B4-BE49-F238E27FC236}">
                <a16:creationId xmlns="" xmlns:a16="http://schemas.microsoft.com/office/drawing/2014/main" id="{B2E306F1-BABB-4AD7-AB37-C061A49D62D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备注占位符 2">
            <a:extLst>
              <a:ext uri="{FF2B5EF4-FFF2-40B4-BE49-F238E27FC236}">
                <a16:creationId xmlns="" xmlns:a16="http://schemas.microsoft.com/office/drawing/2014/main" id="{2C02862B-AAD5-4092-82B0-E803B3BE09B2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zh-CN" altLang="en-US"/>
              <a:t>模板来自于 </a:t>
            </a:r>
            <a:r>
              <a:rPr lang="en-US" altLang="zh-CN"/>
              <a:t>http://meihua.docer.com/</a:t>
            </a:r>
            <a:endParaRPr lang="zh-CN" altLang="en-US"/>
          </a:p>
        </p:txBody>
      </p:sp>
      <p:sp>
        <p:nvSpPr>
          <p:cNvPr id="4100" name="灯片编号占位符 3">
            <a:extLst>
              <a:ext uri="{FF2B5EF4-FFF2-40B4-BE49-F238E27FC236}">
                <a16:creationId xmlns="" xmlns:a16="http://schemas.microsoft.com/office/drawing/2014/main" id="{EAE95149-C3AE-4DFB-8AC9-8E1E60AA5A1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481F6061-2F4B-488E-8D92-3753CAD4AFB5}" type="slidenum">
              <a:rPr lang="zh-CN" altLang="en-US" smtClean="0">
                <a:latin typeface="Calibri" panose="020F0502020204030204" pitchFamily="34" charset="0"/>
                <a:ea typeface="宋体" panose="0201060003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</a:t>
            </a:fld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95316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幻灯片图像占位符 1">
            <a:extLst>
              <a:ext uri="{FF2B5EF4-FFF2-40B4-BE49-F238E27FC236}">
                <a16:creationId xmlns="" xmlns:a16="http://schemas.microsoft.com/office/drawing/2014/main" id="{B2E306F1-BABB-4AD7-AB37-C061A49D62D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备注占位符 2">
            <a:extLst>
              <a:ext uri="{FF2B5EF4-FFF2-40B4-BE49-F238E27FC236}">
                <a16:creationId xmlns="" xmlns:a16="http://schemas.microsoft.com/office/drawing/2014/main" id="{2C02862B-AAD5-4092-82B0-E803B3BE09B2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zh-CN" altLang="en-US"/>
              <a:t>模板来自于 </a:t>
            </a:r>
            <a:r>
              <a:rPr lang="en-US" altLang="zh-CN"/>
              <a:t>http://meihua.docer.com/</a:t>
            </a:r>
            <a:endParaRPr lang="zh-CN" altLang="en-US"/>
          </a:p>
        </p:txBody>
      </p:sp>
      <p:sp>
        <p:nvSpPr>
          <p:cNvPr id="4100" name="灯片编号占位符 3">
            <a:extLst>
              <a:ext uri="{FF2B5EF4-FFF2-40B4-BE49-F238E27FC236}">
                <a16:creationId xmlns="" xmlns:a16="http://schemas.microsoft.com/office/drawing/2014/main" id="{EAE95149-C3AE-4DFB-8AC9-8E1E60AA5A1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481F6061-2F4B-488E-8D92-3753CAD4AFB5}" type="slidenum">
              <a:rPr lang="zh-CN" altLang="en-US" smtClean="0">
                <a:latin typeface="Calibri" panose="020F0502020204030204" pitchFamily="34" charset="0"/>
                <a:ea typeface="宋体" panose="0201060003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10</a:t>
            </a:fld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880008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幻灯片图像占位符 1">
            <a:extLst>
              <a:ext uri="{FF2B5EF4-FFF2-40B4-BE49-F238E27FC236}">
                <a16:creationId xmlns="" xmlns:a16="http://schemas.microsoft.com/office/drawing/2014/main" id="{B2E306F1-BABB-4AD7-AB37-C061A49D62D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备注占位符 2">
            <a:extLst>
              <a:ext uri="{FF2B5EF4-FFF2-40B4-BE49-F238E27FC236}">
                <a16:creationId xmlns="" xmlns:a16="http://schemas.microsoft.com/office/drawing/2014/main" id="{2C02862B-AAD5-4092-82B0-E803B3BE09B2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zh-CN" altLang="en-US"/>
              <a:t>模板来自于 </a:t>
            </a:r>
            <a:r>
              <a:rPr lang="en-US" altLang="zh-CN"/>
              <a:t>http://meihua.docer.com/</a:t>
            </a:r>
            <a:endParaRPr lang="zh-CN" altLang="en-US"/>
          </a:p>
        </p:txBody>
      </p:sp>
      <p:sp>
        <p:nvSpPr>
          <p:cNvPr id="4100" name="灯片编号占位符 3">
            <a:extLst>
              <a:ext uri="{FF2B5EF4-FFF2-40B4-BE49-F238E27FC236}">
                <a16:creationId xmlns="" xmlns:a16="http://schemas.microsoft.com/office/drawing/2014/main" id="{EAE95149-C3AE-4DFB-8AC9-8E1E60AA5A1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481F6061-2F4B-488E-8D92-3753CAD4AFB5}" type="slidenum">
              <a:rPr lang="zh-CN" altLang="en-US" smtClean="0">
                <a:latin typeface="Calibri" panose="020F0502020204030204" pitchFamily="34" charset="0"/>
                <a:ea typeface="宋体" panose="0201060003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22</a:t>
            </a:fld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918093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DA28C9EF-35E1-4704-989A-ED9B549B0C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="" xmlns:a16="http://schemas.microsoft.com/office/drawing/2014/main" id="{D5E58C3F-3E21-4D56-B23B-10A0180B93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04721895-80C6-4091-A182-9FA754146A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D6209-B3DA-41BE-87E3-CC78C5062099}" type="datetimeFigureOut">
              <a:rPr lang="zh-CN" altLang="en-US" smtClean="0"/>
              <a:t>2019/12/5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7AF01E20-1655-425C-B087-9252FDCE3C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A99E815A-189C-4D28-8C1B-138B3F946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1BB1-40C4-4700-B8C2-D06FA29C9A5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7547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CDAF17CD-769A-49ED-A473-72E8B1E68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="" xmlns:a16="http://schemas.microsoft.com/office/drawing/2014/main" id="{344AAEE2-E0AB-4BF0-AA8E-FBB312F36A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DD45D210-8AFF-44AF-9D6D-D2D4886E19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D6209-B3DA-41BE-87E3-CC78C5062099}" type="datetimeFigureOut">
              <a:rPr lang="zh-CN" altLang="en-US" smtClean="0"/>
              <a:t>2019/12/5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F85FAF88-FA82-45E3-824A-BD15673F3E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E59E2767-F62A-4E55-BB09-B24585AFA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1BB1-40C4-4700-B8C2-D06FA29C9A5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7020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="" xmlns:a16="http://schemas.microsoft.com/office/drawing/2014/main" id="{67022C42-DFA9-4716-AF4A-D3A6790D213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="" xmlns:a16="http://schemas.microsoft.com/office/drawing/2014/main" id="{04409B41-5A38-4C19-A2A5-6ADD9877F4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EF794A8A-9572-4E03-8CDC-09CE431246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D6209-B3DA-41BE-87E3-CC78C5062099}" type="datetimeFigureOut">
              <a:rPr lang="zh-CN" altLang="en-US" smtClean="0"/>
              <a:t>2019/12/5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01C23BA1-373D-4381-A2B1-BDC9A111FE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D136FD79-4B6D-4D36-A4B5-434223F65B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1BB1-40C4-4700-B8C2-D06FA29C9A5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4550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80248519-8ADB-4E68-BAFD-96DFFE6EC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D8DAFC00-0AC7-4BF5-A625-FFDB010E48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92D03772-45E9-4368-B638-8F019CF2E6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D6209-B3DA-41BE-87E3-CC78C5062099}" type="datetimeFigureOut">
              <a:rPr lang="zh-CN" altLang="en-US" smtClean="0"/>
              <a:t>2019/12/5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2265E712-5F98-4CF3-99F6-FE87C5737F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5CCD29FE-228A-466F-8966-D51C103C8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1BB1-40C4-4700-B8C2-D06FA29C9A5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2721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61BE0DA3-ED27-425C-A302-10C1A21FF9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="" xmlns:a16="http://schemas.microsoft.com/office/drawing/2014/main" id="{5F6BF86B-6C80-441B-BECC-0F7753BE9E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439FAF8E-0959-40B4-BB7A-542F352C47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D6209-B3DA-41BE-87E3-CC78C5062099}" type="datetimeFigureOut">
              <a:rPr lang="zh-CN" altLang="en-US" smtClean="0"/>
              <a:t>2019/12/5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BC3239D4-F786-44F6-98F2-856934C80E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C3BD7541-0BF8-4A5F-981C-5F08CEDDA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1BB1-40C4-4700-B8C2-D06FA29C9A5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3005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DC687EDB-B39D-454B-BE03-9BA3668AFE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4EF48E52-E260-47BB-A340-85D21E5FFF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="" xmlns:a16="http://schemas.microsoft.com/office/drawing/2014/main" id="{205D626E-0CE1-4C0F-A1A0-6081DE4A79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="" xmlns:a16="http://schemas.microsoft.com/office/drawing/2014/main" id="{2D41BDC2-74F9-4262-80C5-E0E4A02232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D6209-B3DA-41BE-87E3-CC78C5062099}" type="datetimeFigureOut">
              <a:rPr lang="zh-CN" altLang="en-US" smtClean="0"/>
              <a:t>2019/12/5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="" xmlns:a16="http://schemas.microsoft.com/office/drawing/2014/main" id="{BCD59852-09CA-4351-A7CE-C5819B63E8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="" xmlns:a16="http://schemas.microsoft.com/office/drawing/2014/main" id="{5C5E91E3-5274-498E-8404-8BABCFA99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1BB1-40C4-4700-B8C2-D06FA29C9A5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0192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7BE697C6-8905-4A13-8846-18F1ADAFF7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="" xmlns:a16="http://schemas.microsoft.com/office/drawing/2014/main" id="{BD7F7498-B529-46ED-AC23-804C70F236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="" xmlns:a16="http://schemas.microsoft.com/office/drawing/2014/main" id="{6738D4F8-96CD-41B0-B600-EFE6CCA8AA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="" xmlns:a16="http://schemas.microsoft.com/office/drawing/2014/main" id="{BCCB70FF-355A-4E44-B09B-FED87724E41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="" xmlns:a16="http://schemas.microsoft.com/office/drawing/2014/main" id="{ED12A350-DF98-4A9F-9014-5B8FCCE86FD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="" xmlns:a16="http://schemas.microsoft.com/office/drawing/2014/main" id="{3D6E7744-1613-4F17-BC8D-03707A14B9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D6209-B3DA-41BE-87E3-CC78C5062099}" type="datetimeFigureOut">
              <a:rPr lang="zh-CN" altLang="en-US" smtClean="0"/>
              <a:t>2019/12/5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="" xmlns:a16="http://schemas.microsoft.com/office/drawing/2014/main" id="{70D88421-40A0-42F1-9FF1-AE4732EC5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="" xmlns:a16="http://schemas.microsoft.com/office/drawing/2014/main" id="{AA35BD99-F746-4089-AA38-182F80932A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1BB1-40C4-4700-B8C2-D06FA29C9A5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79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D5C9CF11-0C01-459E-A9DB-4EA0C44479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="" xmlns:a16="http://schemas.microsoft.com/office/drawing/2014/main" id="{85DFB698-D83A-4973-BCE1-8EBA6D0C8E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D6209-B3DA-41BE-87E3-CC78C5062099}" type="datetimeFigureOut">
              <a:rPr lang="zh-CN" altLang="en-US" smtClean="0"/>
              <a:t>2019/12/5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="" xmlns:a16="http://schemas.microsoft.com/office/drawing/2014/main" id="{BE687DBB-01D7-450E-AD26-EDDD049BF4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="" xmlns:a16="http://schemas.microsoft.com/office/drawing/2014/main" id="{4A7977A1-5B3D-4155-B505-82BBE8AD43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1BB1-40C4-4700-B8C2-D06FA29C9A5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7058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="" xmlns:a16="http://schemas.microsoft.com/office/drawing/2014/main" id="{DFCFB86A-A4B3-41D7-896C-B1AAF170AB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D6209-B3DA-41BE-87E3-CC78C5062099}" type="datetimeFigureOut">
              <a:rPr lang="zh-CN" altLang="en-US" smtClean="0"/>
              <a:t>2019/12/5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="" xmlns:a16="http://schemas.microsoft.com/office/drawing/2014/main" id="{3DE48D47-F4E5-4BC3-8B93-F8AEDB87B5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="" xmlns:a16="http://schemas.microsoft.com/office/drawing/2014/main" id="{D514D83C-A030-4768-9BC5-8784D46130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1BB1-40C4-4700-B8C2-D06FA29C9A5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7145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D00F3ABF-6686-4FB5-BCC1-5306FCCCA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6997E579-0133-4A48-8EEE-4AAC4B65A6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="" xmlns:a16="http://schemas.microsoft.com/office/drawing/2014/main" id="{60B0AA31-5E12-423E-A0CD-7DF9B6BF43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="" xmlns:a16="http://schemas.microsoft.com/office/drawing/2014/main" id="{D1BADAC7-07DF-4D5D-A6D6-B30FF83737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D6209-B3DA-41BE-87E3-CC78C5062099}" type="datetimeFigureOut">
              <a:rPr lang="zh-CN" altLang="en-US" smtClean="0"/>
              <a:t>2019/12/5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="" xmlns:a16="http://schemas.microsoft.com/office/drawing/2014/main" id="{8CB2AF12-8305-493D-BC08-D0F1F9A30E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="" xmlns:a16="http://schemas.microsoft.com/office/drawing/2014/main" id="{2EC84228-60D7-4A82-B419-51BF9C001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1BB1-40C4-4700-B8C2-D06FA29C9A5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7012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BCF3CFF5-8718-40E8-9261-7AA957A1DC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="" xmlns:a16="http://schemas.microsoft.com/office/drawing/2014/main" id="{6E5E70AE-60CC-419D-B713-A1740259080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="" xmlns:a16="http://schemas.microsoft.com/office/drawing/2014/main" id="{66BE1724-5E8F-4B1E-BB7D-47FFA58B3A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="" xmlns:a16="http://schemas.microsoft.com/office/drawing/2014/main" id="{008F98AE-BAF5-439D-99F1-186302D058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D6209-B3DA-41BE-87E3-CC78C5062099}" type="datetimeFigureOut">
              <a:rPr lang="zh-CN" altLang="en-US" smtClean="0"/>
              <a:t>2019/12/5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="" xmlns:a16="http://schemas.microsoft.com/office/drawing/2014/main" id="{1A06598B-6212-4F19-A94A-604393CC42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="" xmlns:a16="http://schemas.microsoft.com/office/drawing/2014/main" id="{7EA3B029-B394-4238-96C0-086658E7DE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1BB1-40C4-4700-B8C2-D06FA29C9A5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1719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="" xmlns:a16="http://schemas.microsoft.com/office/drawing/2014/main" id="{B1C80250-CB60-41F5-80EF-EC869C2EA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="" xmlns:a16="http://schemas.microsoft.com/office/drawing/2014/main" id="{965790C0-C5D5-4D77-98B6-432809A61A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55C4F86D-0E2E-4C8B-B8FF-7D3848121F2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8D6209-B3DA-41BE-87E3-CC78C5062099}" type="datetimeFigureOut">
              <a:rPr lang="zh-CN" altLang="en-US" smtClean="0"/>
              <a:t>2019/12/5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5576CB20-07E1-48E5-86C5-AF8E096BD5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3D091CF7-C75C-4D90-B550-3AC6F6BE15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341BB1-40C4-4700-B8C2-D06FA29C9A5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19487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7" Type="http://schemas.openxmlformats.org/officeDocument/2006/relationships/image" Target="../media/image1.emf"/><Relationship Id="rId2" Type="http://schemas.openxmlformats.org/officeDocument/2006/relationships/tags" Target="../tags/tag2.xml"/><Relationship Id="rId1" Type="http://schemas.openxmlformats.org/officeDocument/2006/relationships/themeOverride" Target="../theme/themeOverride1.xml"/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tags" Target="../tags/tag12.xml"/><Relationship Id="rId7" Type="http://schemas.openxmlformats.org/officeDocument/2006/relationships/notesSlide" Target="../notesSlides/notesSlide3.xml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14.xml"/><Relationship Id="rId4" Type="http://schemas.openxmlformats.org/officeDocument/2006/relationships/tags" Target="../tags/tag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tags" Target="../tags/tag17.xml"/><Relationship Id="rId7" Type="http://schemas.openxmlformats.org/officeDocument/2006/relationships/notesSlide" Target="../notesSlides/notesSlide4.xml"/><Relationship Id="rId2" Type="http://schemas.openxmlformats.org/officeDocument/2006/relationships/tags" Target="../tags/tag16.xml"/><Relationship Id="rId1" Type="http://schemas.openxmlformats.org/officeDocument/2006/relationships/tags" Target="../tags/tag15.x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19.xml"/><Relationship Id="rId4" Type="http://schemas.openxmlformats.org/officeDocument/2006/relationships/tags" Target="../tags/tag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7.xml"/><Relationship Id="rId7" Type="http://schemas.openxmlformats.org/officeDocument/2006/relationships/notesSlide" Target="../notesSlides/notesSlide2.xml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9.xml"/><Relationship Id="rId4" Type="http://schemas.openxmlformats.org/officeDocument/2006/relationships/tags" Target="../tags/tag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="" xmlns:a16="http://schemas.microsoft.com/office/drawing/2014/main" id="{B46C8E5B-E5AF-4CE6-B579-DFF2834F8EB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56" y="1975"/>
            <a:ext cx="7022758" cy="6856025"/>
          </a:xfrm>
          <a:prstGeom prst="rect">
            <a:avLst/>
          </a:prstGeom>
        </p:spPr>
      </p:pic>
      <p:sp>
        <p:nvSpPr>
          <p:cNvPr id="23" name="PA_文本框 1">
            <a:extLst>
              <a:ext uri="{FF2B5EF4-FFF2-40B4-BE49-F238E27FC236}">
                <a16:creationId xmlns="" xmlns:a16="http://schemas.microsoft.com/office/drawing/2014/main" id="{D6A6F486-EF97-4FC1-A08D-034452B04C38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6345545" y="2202496"/>
            <a:ext cx="4801315" cy="1015663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zh-TW" altLang="en-US" sz="6000" dirty="0" smtClean="0">
                <a:solidFill>
                  <a:schemeClr val="accent1"/>
                </a:solidFill>
                <a:latin typeface="等线 (本文)"/>
                <a:ea typeface="Microsoft YaHei" panose="020B0503020204020204" pitchFamily="34" charset="-122"/>
              </a:rPr>
              <a:t>聚辰有限公司</a:t>
            </a:r>
            <a:endParaRPr lang="en-US" altLang="zh-TW" sz="6000" dirty="0" smtClean="0">
              <a:solidFill>
                <a:schemeClr val="accent1"/>
              </a:solidFill>
              <a:latin typeface="等线 (本文)"/>
              <a:ea typeface="Microsoft YaHei" panose="020B0503020204020204" pitchFamily="34" charset="-122"/>
            </a:endParaRPr>
          </a:p>
        </p:txBody>
      </p:sp>
      <p:sp>
        <p:nvSpPr>
          <p:cNvPr id="24" name="PA_文本框 3">
            <a:extLst>
              <a:ext uri="{FF2B5EF4-FFF2-40B4-BE49-F238E27FC236}">
                <a16:creationId xmlns="" xmlns:a16="http://schemas.microsoft.com/office/drawing/2014/main" id="{71A4928C-9BC2-4DB0-8F16-5067FE47D3F3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6533357" y="4061920"/>
            <a:ext cx="44256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600" b="1" dirty="0" smtClean="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FOOD WASTE PROCESSING EQUIPMENT</a:t>
            </a:r>
            <a:endParaRPr lang="zh-CN" altLang="en-US" sz="1600" b="1" dirty="0">
              <a:solidFill>
                <a:schemeClr val="accent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5" name="PA_文本框 2">
            <a:extLst>
              <a:ext uri="{FF2B5EF4-FFF2-40B4-BE49-F238E27FC236}">
                <a16:creationId xmlns="" xmlns:a16="http://schemas.microsoft.com/office/drawing/2014/main" id="{C2FD5A4B-B65F-434B-99B7-A7B6FE06CBC9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6345544" y="3046257"/>
            <a:ext cx="480131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6000" b="1" dirty="0">
                <a:solidFill>
                  <a:schemeClr val="accent1"/>
                </a:solidFill>
                <a:latin typeface="等线 (本文)"/>
                <a:ea typeface="Microsoft YaHei" panose="020B0503020204020204" pitchFamily="34" charset="-122"/>
              </a:rPr>
              <a:t>廚餘處理設備</a:t>
            </a:r>
            <a:endParaRPr lang="zh-CN" altLang="en-US" sz="6000" b="1" dirty="0">
              <a:solidFill>
                <a:schemeClr val="accent1"/>
              </a:solidFill>
              <a:latin typeface="等线 (本文)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8071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6" presetClass="entr" presetSubtype="2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2" dur="3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9" presetClass="entr" presetSubtype="5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5" grpId="0"/>
      <p:bldP spid="25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A_矩形 2">
            <a:extLst>
              <a:ext uri="{FF2B5EF4-FFF2-40B4-BE49-F238E27FC236}">
                <a16:creationId xmlns="" xmlns:a16="http://schemas.microsoft.com/office/drawing/2014/main" id="{DE7714CF-4288-4227-BA0F-A241C26A7CF5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1524001" y="2711450"/>
            <a:ext cx="1573213" cy="15367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en-US" altLang="zh-CN" sz="6000" dirty="0">
                <a:solidFill>
                  <a:srgbClr val="FCFCFC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02</a:t>
            </a:r>
            <a:endParaRPr lang="zh-CN" altLang="en-US" sz="6000" dirty="0">
              <a:solidFill>
                <a:srgbClr val="FCFCFC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PA_文本框 3">
            <a:extLst>
              <a:ext uri="{FF2B5EF4-FFF2-40B4-BE49-F238E27FC236}">
                <a16:creationId xmlns="" xmlns:a16="http://schemas.microsoft.com/office/drawing/2014/main" id="{92CF3A66-E572-4B18-A5C8-065820B5702B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1460501" y="2727325"/>
            <a:ext cx="1636713" cy="400050"/>
          </a:xfrm>
          <a:prstGeom prst="rect">
            <a:avLst/>
          </a:prstGeom>
          <a:noFill/>
        </p:spPr>
        <p:txBody>
          <a:bodyPr lIns="0" rIns="0"/>
          <a:lstStyle/>
          <a:p>
            <a:pPr algn="r">
              <a:defRPr/>
            </a:pPr>
            <a:r>
              <a:rPr lang="en-US" altLang="zh-CN" sz="2000" spc="500" dirty="0">
                <a:solidFill>
                  <a:srgbClr val="FCFCFC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PART</a:t>
            </a:r>
            <a:endParaRPr lang="zh-CN" altLang="en-US" sz="2000" spc="500" dirty="0">
              <a:solidFill>
                <a:srgbClr val="FCFCFC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PA_文本框 4">
            <a:extLst>
              <a:ext uri="{FF2B5EF4-FFF2-40B4-BE49-F238E27FC236}">
                <a16:creationId xmlns="" xmlns:a16="http://schemas.microsoft.com/office/drawing/2014/main" id="{B1ACFA47-5D0F-4092-9710-34F09863DC97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3097214" y="2979738"/>
            <a:ext cx="7570787" cy="1136650"/>
          </a:xfrm>
          <a:prstGeom prst="rect">
            <a:avLst/>
          </a:prstGeom>
          <a:noFill/>
        </p:spPr>
        <p:txBody>
          <a:bodyPr rIns="360000">
            <a:normAutofit/>
          </a:bodyPr>
          <a:lstStyle/>
          <a:p>
            <a:pPr algn="r">
              <a:defRPr/>
            </a:pPr>
            <a:r>
              <a:rPr lang="zh-TW" altLang="en-US" sz="4800" dirty="0" smtClean="0">
                <a:solidFill>
                  <a:schemeClr val="accent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服務項目</a:t>
            </a:r>
            <a:r>
              <a:rPr lang="en-US" altLang="zh-TW" sz="4800" dirty="0" smtClean="0">
                <a:solidFill>
                  <a:schemeClr val="accent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lang="zh-TW" altLang="en-US" sz="4800" dirty="0" smtClean="0">
                <a:solidFill>
                  <a:schemeClr val="accent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解決方案</a:t>
            </a:r>
            <a:r>
              <a:rPr lang="en-US" altLang="zh-TW" sz="4800" dirty="0" smtClean="0">
                <a:solidFill>
                  <a:schemeClr val="accent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endParaRPr lang="zh-CN" altLang="en-US" sz="4800" dirty="0">
              <a:solidFill>
                <a:schemeClr val="accent1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10" name="PA_直接连接符 9">
            <a:extLst>
              <a:ext uri="{FF2B5EF4-FFF2-40B4-BE49-F238E27FC236}">
                <a16:creationId xmlns="" xmlns:a16="http://schemas.microsoft.com/office/drawing/2014/main" id="{561E68A9-2C5E-454D-BB49-D6BFF6B5B250}"/>
              </a:ext>
            </a:extLst>
          </p:cNvPr>
          <p:cNvCxnSpPr>
            <a:cxnSpLocks/>
          </p:cNvCxnSpPr>
          <p:nvPr>
            <p:custDataLst>
              <p:tags r:id="rId5"/>
            </p:custDataLst>
          </p:nvPr>
        </p:nvCxnSpPr>
        <p:spPr>
          <a:xfrm>
            <a:off x="3483429" y="3848100"/>
            <a:ext cx="7184571" cy="0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2813139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 autoUpdateAnimBg="0"/>
      <p:bldP spid="4" grpId="0"/>
      <p:bldP spid="5" grpId="0" animBg="1" autoUpdateAnimBg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2331427"/>
              </p:ext>
            </p:extLst>
          </p:nvPr>
        </p:nvGraphicFramePr>
        <p:xfrm>
          <a:off x="1443525" y="2530360"/>
          <a:ext cx="2458519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58519"/>
              </a:tblGrid>
              <a:tr h="370840"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目錄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廚餘</a:t>
                      </a:r>
                      <a:r>
                        <a:rPr lang="en-US" altLang="zh-TW" dirty="0" smtClean="0"/>
                        <a:t>/</a:t>
                      </a:r>
                      <a:r>
                        <a:rPr lang="zh-TW" altLang="en-US" dirty="0" smtClean="0"/>
                        <a:t>垃圾暫存設備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廚餘減量設備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高速廚餘去化設備</a:t>
                      </a:r>
                      <a:endParaRPr lang="zh-TW" altLang="en-US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5" name="直線單箭頭接點 4"/>
          <p:cNvCxnSpPr/>
          <p:nvPr/>
        </p:nvCxnSpPr>
        <p:spPr>
          <a:xfrm flipV="1">
            <a:off x="4146487" y="1774479"/>
            <a:ext cx="1312753" cy="126748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0922852"/>
              </p:ext>
            </p:extLst>
          </p:nvPr>
        </p:nvGraphicFramePr>
        <p:xfrm>
          <a:off x="5613148" y="837973"/>
          <a:ext cx="2426329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6329"/>
              </a:tblGrid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 smtClean="0"/>
                        <a:t>廚餘</a:t>
                      </a:r>
                      <a:r>
                        <a:rPr lang="en-US" altLang="zh-TW" dirty="0" smtClean="0"/>
                        <a:t>/</a:t>
                      </a:r>
                      <a:r>
                        <a:rPr lang="zh-TW" altLang="en-US" dirty="0" smtClean="0"/>
                        <a:t>垃圾暫存設備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垃圾冷藏設備 </a:t>
                      </a:r>
                      <a:r>
                        <a:rPr lang="en-US" altLang="zh-TW" dirty="0" smtClean="0"/>
                        <a:t>P1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廚餘冷藏設備 </a:t>
                      </a:r>
                      <a:r>
                        <a:rPr lang="en-US" altLang="zh-TW" dirty="0" smtClean="0"/>
                        <a:t>P2</a:t>
                      </a:r>
                      <a:endParaRPr lang="zh-TW" altLang="en-US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8" name="直線單箭頭接點 7"/>
          <p:cNvCxnSpPr/>
          <p:nvPr/>
        </p:nvCxnSpPr>
        <p:spPr>
          <a:xfrm flipV="1">
            <a:off x="4146487" y="3458424"/>
            <a:ext cx="1312753" cy="905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表格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0221186"/>
              </p:ext>
            </p:extLst>
          </p:nvPr>
        </p:nvGraphicFramePr>
        <p:xfrm>
          <a:off x="5611640" y="2127464"/>
          <a:ext cx="2808083" cy="2661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08083"/>
              </a:tblGrid>
              <a:tr h="370840"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廚餘減量設備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小型廚餘減量設備 </a:t>
                      </a:r>
                      <a:r>
                        <a:rPr lang="en-US" altLang="zh-TW" dirty="0" smtClean="0"/>
                        <a:t>P3</a:t>
                      </a:r>
                    </a:p>
                    <a:p>
                      <a:r>
                        <a:rPr lang="en-US" altLang="zh-TW" dirty="0" smtClean="0"/>
                        <a:t>(</a:t>
                      </a:r>
                      <a:r>
                        <a:rPr lang="zh-TW" altLang="en-US" dirty="0" smtClean="0"/>
                        <a:t>建議：每日產生</a:t>
                      </a:r>
                      <a:r>
                        <a:rPr lang="en-US" altLang="zh-TW" dirty="0" smtClean="0"/>
                        <a:t>3</a:t>
                      </a:r>
                      <a:r>
                        <a:rPr lang="zh-TW" altLang="en-US" dirty="0" smtClean="0"/>
                        <a:t>噸以下</a:t>
                      </a:r>
                      <a:r>
                        <a:rPr lang="en-US" altLang="zh-TW" dirty="0" smtClean="0"/>
                        <a:t>)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大型廚餘減量設備 </a:t>
                      </a:r>
                      <a:r>
                        <a:rPr lang="en-US" altLang="zh-TW" dirty="0" smtClean="0"/>
                        <a:t>P4</a:t>
                      </a:r>
                    </a:p>
                    <a:p>
                      <a:r>
                        <a:rPr lang="en-US" altLang="zh-TW" dirty="0" smtClean="0"/>
                        <a:t>(</a:t>
                      </a:r>
                      <a:r>
                        <a:rPr lang="zh-TW" altLang="en-US" dirty="0" smtClean="0"/>
                        <a:t>建議：每日產生</a:t>
                      </a:r>
                      <a:r>
                        <a:rPr lang="en-US" altLang="zh-TW" dirty="0" smtClean="0"/>
                        <a:t>3</a:t>
                      </a:r>
                      <a:r>
                        <a:rPr lang="zh-TW" altLang="en-US" dirty="0" smtClean="0"/>
                        <a:t>噸以上</a:t>
                      </a:r>
                      <a:r>
                        <a:rPr lang="en-US" altLang="zh-TW" dirty="0" smtClean="0"/>
                        <a:t>)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堆肥、菜葉專用減量設備 </a:t>
                      </a:r>
                      <a:r>
                        <a:rPr lang="en-US" altLang="zh-TW" dirty="0" smtClean="0"/>
                        <a:t>P5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客製化減量設備 </a:t>
                      </a:r>
                      <a:r>
                        <a:rPr lang="en-US" altLang="zh-TW" dirty="0" smtClean="0"/>
                        <a:t>P6</a:t>
                      </a:r>
                      <a:endParaRPr lang="zh-TW" altLang="en-US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11" name="直線單箭頭接點 10"/>
          <p:cNvCxnSpPr/>
          <p:nvPr/>
        </p:nvCxnSpPr>
        <p:spPr>
          <a:xfrm>
            <a:off x="4001632" y="3874883"/>
            <a:ext cx="1539089" cy="141234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表格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3524230"/>
              </p:ext>
            </p:extLst>
          </p:nvPr>
        </p:nvGraphicFramePr>
        <p:xfrm>
          <a:off x="5629746" y="5028219"/>
          <a:ext cx="2426329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6329"/>
              </a:tblGrid>
              <a:tr h="370840"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高速廚餘去化設備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商用廚餘去化設備 </a:t>
                      </a:r>
                      <a:r>
                        <a:rPr lang="en-US" altLang="zh-TW" dirty="0" smtClean="0"/>
                        <a:t>P7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大型廚餘去化設備 </a:t>
                      </a:r>
                      <a:r>
                        <a:rPr lang="en-US" altLang="zh-TW" dirty="0" smtClean="0"/>
                        <a:t>P8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訂製廚餘處理系統 </a:t>
                      </a:r>
                      <a:r>
                        <a:rPr lang="en-US" altLang="zh-TW" dirty="0" smtClean="0"/>
                        <a:t>P9</a:t>
                      </a:r>
                      <a:endParaRPr lang="zh-TW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1980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839788" y="457200"/>
            <a:ext cx="3252378" cy="1600200"/>
          </a:xfrm>
        </p:spPr>
        <p:txBody>
          <a:bodyPr/>
          <a:lstStyle/>
          <a:p>
            <a:r>
              <a:rPr lang="en-US" altLang="zh-TW" dirty="0" smtClean="0"/>
              <a:t>P1</a:t>
            </a:r>
            <a:r>
              <a:rPr lang="zh-TW" altLang="en-US" dirty="0" smtClean="0"/>
              <a:t> 垃圾冷藏設備</a:t>
            </a:r>
            <a:r>
              <a:rPr lang="zh-TW" altLang="en-US" dirty="0"/>
              <a:t/>
            </a:r>
            <a:br>
              <a:rPr lang="zh-TW" altLang="en-US" dirty="0"/>
            </a:br>
            <a:endParaRPr lang="zh-TW" altLang="en-US" dirty="0"/>
          </a:p>
        </p:txBody>
      </p:sp>
      <p:sp>
        <p:nvSpPr>
          <p:cNvPr id="6" name="文字版面配置區 5"/>
          <p:cNvSpPr>
            <a:spLocks noGrp="1"/>
          </p:cNvSpPr>
          <p:nvPr>
            <p:ph type="body" sz="half" idx="2"/>
          </p:nvPr>
        </p:nvSpPr>
        <p:spPr>
          <a:xfrm>
            <a:off x="1871883" y="2340281"/>
            <a:ext cx="2265551" cy="3811588"/>
          </a:xfrm>
        </p:spPr>
        <p:txBody>
          <a:bodyPr/>
          <a:lstStyle/>
          <a:p>
            <a:r>
              <a:rPr lang="zh-TW" altLang="en-US" dirty="0" smtClean="0"/>
              <a:t>依據現場環境不同，配合現場使用動線、清運路線，量身規劃之暫存設備，防止存放及待清運期間所產生之汙染。</a:t>
            </a:r>
            <a:endParaRPr lang="en-US" altLang="zh-TW" dirty="0" smtClean="0"/>
          </a:p>
          <a:p>
            <a:r>
              <a:rPr lang="zh-TW" altLang="en-US" dirty="0"/>
              <a:t>適</a:t>
            </a:r>
            <a:r>
              <a:rPr lang="zh-TW" altLang="en-US" dirty="0" smtClean="0"/>
              <a:t>用於百貨公司、商場、飯店</a:t>
            </a:r>
            <a:r>
              <a:rPr lang="en-US" altLang="zh-TW" dirty="0" smtClean="0"/>
              <a:t>…</a:t>
            </a:r>
            <a:r>
              <a:rPr lang="zh-TW" altLang="en-US" dirty="0" smtClean="0"/>
              <a:t>等</a:t>
            </a:r>
            <a:r>
              <a:rPr lang="zh-TW" altLang="en-US" dirty="0"/>
              <a:t>垃圾</a:t>
            </a:r>
            <a:r>
              <a:rPr lang="zh-TW" altLang="en-US" dirty="0" smtClean="0"/>
              <a:t>暫</a:t>
            </a:r>
            <a:r>
              <a:rPr lang="zh-TW" altLang="en-US" dirty="0"/>
              <a:t>存空間。</a:t>
            </a:r>
            <a:endParaRPr lang="zh-TW" altLang="zh-TW" dirty="0"/>
          </a:p>
          <a:p>
            <a:endParaRPr lang="zh-TW" altLang="zh-TW" dirty="0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0" t="14936" r="3722" b="15916"/>
          <a:stretch/>
        </p:blipFill>
        <p:spPr>
          <a:xfrm>
            <a:off x="5305331" y="1982708"/>
            <a:ext cx="4734962" cy="3512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807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839788" y="457200"/>
            <a:ext cx="3252378" cy="1600200"/>
          </a:xfrm>
        </p:spPr>
        <p:txBody>
          <a:bodyPr/>
          <a:lstStyle/>
          <a:p>
            <a:r>
              <a:rPr lang="en-US" altLang="zh-TW" dirty="0" smtClean="0"/>
              <a:t>P2</a:t>
            </a:r>
            <a:r>
              <a:rPr lang="zh-TW" altLang="en-US" dirty="0" smtClean="0"/>
              <a:t> 廚餘冷藏設備</a:t>
            </a:r>
            <a:r>
              <a:rPr lang="zh-TW" altLang="en-US" dirty="0"/>
              <a:t/>
            </a:r>
            <a:br>
              <a:rPr lang="zh-TW" altLang="en-US" dirty="0"/>
            </a:br>
            <a:endParaRPr lang="zh-TW" altLang="en-US" dirty="0"/>
          </a:p>
        </p:txBody>
      </p:sp>
      <p:sp>
        <p:nvSpPr>
          <p:cNvPr id="6" name="文字版面配置區 5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2265551" cy="3811588"/>
          </a:xfrm>
        </p:spPr>
        <p:txBody>
          <a:bodyPr/>
          <a:lstStyle/>
          <a:p>
            <a:r>
              <a:rPr lang="zh-TW" altLang="en-US" dirty="0" smtClean="0"/>
              <a:t>針對廚餘、堆肥等有機物，所設置之暫存設備</a:t>
            </a:r>
            <a:endParaRPr lang="en-US" altLang="zh-TW" dirty="0" smtClean="0"/>
          </a:p>
          <a:p>
            <a:r>
              <a:rPr lang="zh-TW" altLang="en-US" dirty="0"/>
              <a:t>適用</a:t>
            </a:r>
            <a:r>
              <a:rPr lang="zh-TW" altLang="en-US" dirty="0" smtClean="0"/>
              <a:t>於美食街、員工餐廳</a:t>
            </a:r>
            <a:r>
              <a:rPr lang="en-US" altLang="zh-TW" dirty="0" smtClean="0"/>
              <a:t>…</a:t>
            </a:r>
            <a:r>
              <a:rPr lang="zh-TW" altLang="en-US" dirty="0" smtClean="0"/>
              <a:t>等小量廚餘暫存空間。</a:t>
            </a:r>
            <a:endParaRPr lang="zh-TW" altLang="zh-TW" dirty="0"/>
          </a:p>
        </p:txBody>
      </p:sp>
      <p:sp>
        <p:nvSpPr>
          <p:cNvPr id="7" name="矩形 6"/>
          <p:cNvSpPr/>
          <p:nvPr/>
        </p:nvSpPr>
        <p:spPr>
          <a:xfrm>
            <a:off x="5468293" y="2136618"/>
            <a:ext cx="3458424" cy="22543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7915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839787" y="457200"/>
            <a:ext cx="4103405" cy="1600200"/>
          </a:xfrm>
        </p:spPr>
        <p:txBody>
          <a:bodyPr/>
          <a:lstStyle/>
          <a:p>
            <a:r>
              <a:rPr lang="en-US" altLang="zh-TW" dirty="0" smtClean="0"/>
              <a:t>P3</a:t>
            </a:r>
            <a:r>
              <a:rPr lang="zh-TW" altLang="en-US" dirty="0" smtClean="0"/>
              <a:t> 小型廚餘減量設備</a:t>
            </a:r>
            <a:r>
              <a:rPr lang="zh-TW" altLang="en-US" dirty="0"/>
              <a:t/>
            </a:r>
            <a:br>
              <a:rPr lang="zh-TW" altLang="en-US" dirty="0"/>
            </a:br>
            <a:endParaRPr lang="zh-TW" altLang="en-US" dirty="0"/>
          </a:p>
        </p:txBody>
      </p:sp>
      <p:sp>
        <p:nvSpPr>
          <p:cNvPr id="6" name="文字版面配置區 5"/>
          <p:cNvSpPr>
            <a:spLocks noGrp="1"/>
          </p:cNvSpPr>
          <p:nvPr>
            <p:ph type="body" sz="half" idx="2"/>
          </p:nvPr>
        </p:nvSpPr>
        <p:spPr>
          <a:xfrm>
            <a:off x="2016739" y="2048346"/>
            <a:ext cx="2265551" cy="3811588"/>
          </a:xfrm>
        </p:spPr>
        <p:txBody>
          <a:bodyPr/>
          <a:lstStyle/>
          <a:p>
            <a:r>
              <a:rPr lang="zh-TW" altLang="en-US" dirty="0" smtClean="0"/>
              <a:t>針對廚餘、堆肥等有機物，做減量減容，使廚餘轉變成乾式垃圾，以降低廚餘清運成本及載運產生汙染。</a:t>
            </a:r>
            <a:endParaRPr lang="en-US" altLang="zh-TW" dirty="0" smtClean="0"/>
          </a:p>
          <a:p>
            <a:r>
              <a:rPr lang="zh-TW" altLang="en-US" dirty="0"/>
              <a:t>適用</a:t>
            </a:r>
            <a:r>
              <a:rPr lang="zh-TW" altLang="en-US" dirty="0" smtClean="0"/>
              <a:t>於飯店、婚宴廣場、複合式商場、美食</a:t>
            </a:r>
            <a:r>
              <a:rPr lang="zh-TW" altLang="en-US" dirty="0"/>
              <a:t>街、員工餐廳</a:t>
            </a:r>
            <a:r>
              <a:rPr lang="en-US" altLang="zh-TW" dirty="0"/>
              <a:t>…</a:t>
            </a:r>
            <a:r>
              <a:rPr lang="zh-TW" altLang="en-US" dirty="0"/>
              <a:t>等小量廚</a:t>
            </a:r>
            <a:r>
              <a:rPr lang="zh-TW" altLang="en-US" dirty="0" smtClean="0"/>
              <a:t>餘環境。</a:t>
            </a:r>
            <a:endParaRPr lang="zh-TW" altLang="zh-TW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4917" y="1683945"/>
            <a:ext cx="5190653" cy="3892990"/>
          </a:xfrm>
          <a:prstGeom prst="rect">
            <a:avLst/>
          </a:prstGeom>
        </p:spPr>
      </p:pic>
      <p:pic>
        <p:nvPicPr>
          <p:cNvPr id="8" name="Picture 2" descr="D:\廚餘資料\S__46538852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77" t="7715" r="5761" b="43082"/>
          <a:stretch/>
        </p:blipFill>
        <p:spPr bwMode="auto">
          <a:xfrm>
            <a:off x="882156" y="3981492"/>
            <a:ext cx="4133461" cy="3847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3256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燕尾形 2"/>
          <p:cNvSpPr/>
          <p:nvPr/>
        </p:nvSpPr>
        <p:spPr>
          <a:xfrm>
            <a:off x="2917484" y="3456260"/>
            <a:ext cx="2208245" cy="288032"/>
          </a:xfrm>
          <a:prstGeom prst="chevron">
            <a:avLst/>
          </a:prstGeom>
          <a:solidFill>
            <a:srgbClr val="063D54"/>
          </a:solidFill>
          <a:ln w="25400" cap="flat" cmpd="sng" algn="ctr">
            <a:noFill/>
            <a:prstDash val="solid"/>
          </a:ln>
          <a:effectLst/>
        </p:spPr>
        <p:txBody>
          <a:bodyPr lIns="121917" tIns="60958" rIns="121917" bIns="60958" rtlCol="0" anchor="ctr"/>
          <a:lstStyle/>
          <a:p>
            <a:pPr algn="ctr" defTabSz="1219170">
              <a:defRPr/>
            </a:pPr>
            <a:endParaRPr lang="zh-CN" altLang="en-US" sz="2400" kern="0">
              <a:solidFill>
                <a:sysClr val="windowText" lastClr="000000"/>
              </a:solidFill>
              <a:latin typeface="Arial"/>
              <a:ea typeface="微软雅黑"/>
            </a:endParaRPr>
          </a:p>
        </p:txBody>
      </p:sp>
      <p:sp>
        <p:nvSpPr>
          <p:cNvPr id="31" name="燕尾形 3"/>
          <p:cNvSpPr/>
          <p:nvPr/>
        </p:nvSpPr>
        <p:spPr>
          <a:xfrm>
            <a:off x="5474011" y="1949099"/>
            <a:ext cx="2208245" cy="288032"/>
          </a:xfrm>
          <a:prstGeom prst="chevron">
            <a:avLst/>
          </a:prstGeom>
          <a:solidFill>
            <a:srgbClr val="33CC33"/>
          </a:solidFill>
          <a:ln w="25400" cap="flat" cmpd="sng" algn="ctr">
            <a:noFill/>
            <a:prstDash val="solid"/>
          </a:ln>
          <a:effectLst/>
        </p:spPr>
        <p:txBody>
          <a:bodyPr lIns="121917" tIns="60958" rIns="121917" bIns="60958" rtlCol="0" anchor="ctr"/>
          <a:lstStyle/>
          <a:p>
            <a:pPr algn="ctr" defTabSz="1219170">
              <a:defRPr/>
            </a:pPr>
            <a:endParaRPr lang="zh-CN" altLang="en-US" sz="2400" kern="0">
              <a:solidFill>
                <a:sysClr val="windowText" lastClr="000000"/>
              </a:solidFill>
              <a:latin typeface="Arial"/>
              <a:ea typeface="微软雅黑"/>
            </a:endParaRPr>
          </a:p>
        </p:txBody>
      </p:sp>
      <p:sp>
        <p:nvSpPr>
          <p:cNvPr id="32" name="燕尾形 4"/>
          <p:cNvSpPr/>
          <p:nvPr/>
        </p:nvSpPr>
        <p:spPr>
          <a:xfrm>
            <a:off x="8243526" y="1955375"/>
            <a:ext cx="1993014" cy="281756"/>
          </a:xfrm>
          <a:prstGeom prst="chevron">
            <a:avLst/>
          </a:prstGeom>
          <a:solidFill>
            <a:srgbClr val="063D54"/>
          </a:solidFill>
          <a:ln w="25400" cap="flat" cmpd="sng" algn="ctr">
            <a:noFill/>
            <a:prstDash val="solid"/>
          </a:ln>
          <a:effectLst/>
        </p:spPr>
        <p:txBody>
          <a:bodyPr lIns="121917" tIns="60958" rIns="121917" bIns="60958" rtlCol="0" anchor="ctr"/>
          <a:lstStyle/>
          <a:p>
            <a:pPr algn="ctr" defTabSz="1219170">
              <a:defRPr/>
            </a:pPr>
            <a:endParaRPr lang="zh-CN" altLang="en-US" sz="2400" kern="0">
              <a:solidFill>
                <a:sysClr val="windowText" lastClr="000000"/>
              </a:solidFill>
              <a:latin typeface="Arial"/>
              <a:ea typeface="微软雅黑"/>
            </a:endParaRPr>
          </a:p>
        </p:txBody>
      </p:sp>
      <p:sp>
        <p:nvSpPr>
          <p:cNvPr id="33" name="文本框 5"/>
          <p:cNvSpPr txBox="1"/>
          <p:nvPr/>
        </p:nvSpPr>
        <p:spPr>
          <a:xfrm>
            <a:off x="863810" y="2087295"/>
            <a:ext cx="1968219" cy="328295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1219170">
              <a:defRPr/>
            </a:pPr>
            <a:r>
              <a:rPr lang="en-US" altLang="zh-CN" sz="1300" b="1" dirty="0">
                <a:solidFill>
                  <a:schemeClr val="bg1"/>
                </a:solidFill>
                <a:latin typeface="Arial"/>
                <a:ea typeface="微软雅黑"/>
              </a:rPr>
              <a:t>TEXT HERE</a:t>
            </a:r>
          </a:p>
        </p:txBody>
      </p:sp>
      <p:sp>
        <p:nvSpPr>
          <p:cNvPr id="34" name="文本框 8"/>
          <p:cNvSpPr txBox="1"/>
          <p:nvPr/>
        </p:nvSpPr>
        <p:spPr>
          <a:xfrm>
            <a:off x="5622248" y="2221162"/>
            <a:ext cx="1759235" cy="328295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1219170">
              <a:defRPr/>
            </a:pPr>
            <a:r>
              <a:rPr lang="en-US" altLang="zh-CN" sz="1300" b="1" dirty="0">
                <a:solidFill>
                  <a:schemeClr val="bg1"/>
                </a:solidFill>
                <a:latin typeface="Arial"/>
                <a:ea typeface="微软雅黑"/>
              </a:rPr>
              <a:t>TEXT HERE</a:t>
            </a:r>
          </a:p>
        </p:txBody>
      </p:sp>
      <p:sp>
        <p:nvSpPr>
          <p:cNvPr id="36" name="文本框 8"/>
          <p:cNvSpPr txBox="1"/>
          <p:nvPr/>
        </p:nvSpPr>
        <p:spPr>
          <a:xfrm>
            <a:off x="2917484" y="3827525"/>
            <a:ext cx="1971589" cy="553994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1219170">
              <a:defRPr/>
            </a:pPr>
            <a:r>
              <a:rPr lang="zh-TW" altLang="en-US" sz="2800" b="1" dirty="0" smtClean="0">
                <a:solidFill>
                  <a:schemeClr val="bg2">
                    <a:lumMod val="25000"/>
                  </a:schemeClr>
                </a:solidFill>
                <a:latin typeface="Arial"/>
                <a:ea typeface="微软雅黑"/>
              </a:rPr>
              <a:t>破碎脫水</a:t>
            </a:r>
            <a:endParaRPr lang="en-US" altLang="zh-CN" sz="2800" b="1" dirty="0">
              <a:solidFill>
                <a:schemeClr val="bg2">
                  <a:lumMod val="25000"/>
                </a:schemeClr>
              </a:solidFill>
              <a:latin typeface="Arial"/>
              <a:ea typeface="微软雅黑"/>
            </a:endParaRPr>
          </a:p>
        </p:txBody>
      </p:sp>
      <p:sp>
        <p:nvSpPr>
          <p:cNvPr id="37" name="Freeform 89"/>
          <p:cNvSpPr>
            <a:spLocks noChangeAspect="1" noEditPoints="1"/>
          </p:cNvSpPr>
          <p:nvPr/>
        </p:nvSpPr>
        <p:spPr bwMode="auto">
          <a:xfrm>
            <a:off x="4582821" y="5481684"/>
            <a:ext cx="598259" cy="480000"/>
          </a:xfrm>
          <a:custGeom>
            <a:avLst/>
            <a:gdLst>
              <a:gd name="T0" fmla="*/ 51 w 173"/>
              <a:gd name="T1" fmla="*/ 35 h 137"/>
              <a:gd name="T2" fmla="*/ 65 w 173"/>
              <a:gd name="T3" fmla="*/ 76 h 137"/>
              <a:gd name="T4" fmla="*/ 136 w 173"/>
              <a:gd name="T5" fmla="*/ 72 h 137"/>
              <a:gd name="T6" fmla="*/ 151 w 173"/>
              <a:gd name="T7" fmla="*/ 35 h 137"/>
              <a:gd name="T8" fmla="*/ 51 w 173"/>
              <a:gd name="T9" fmla="*/ 35 h 137"/>
              <a:gd name="T10" fmla="*/ 8 w 173"/>
              <a:gd name="T11" fmla="*/ 0 h 137"/>
              <a:gd name="T12" fmla="*/ 33 w 173"/>
              <a:gd name="T13" fmla="*/ 0 h 137"/>
              <a:gd name="T14" fmla="*/ 35 w 173"/>
              <a:gd name="T15" fmla="*/ 0 h 137"/>
              <a:gd name="T16" fmla="*/ 39 w 173"/>
              <a:gd name="T17" fmla="*/ 2 h 137"/>
              <a:gd name="T18" fmla="*/ 41 w 173"/>
              <a:gd name="T19" fmla="*/ 6 h 137"/>
              <a:gd name="T20" fmla="*/ 41 w 173"/>
              <a:gd name="T21" fmla="*/ 6 h 137"/>
              <a:gd name="T22" fmla="*/ 45 w 173"/>
              <a:gd name="T23" fmla="*/ 17 h 137"/>
              <a:gd name="T24" fmla="*/ 165 w 173"/>
              <a:gd name="T25" fmla="*/ 17 h 137"/>
              <a:gd name="T26" fmla="*/ 169 w 173"/>
              <a:gd name="T27" fmla="*/ 19 h 137"/>
              <a:gd name="T28" fmla="*/ 171 w 173"/>
              <a:gd name="T29" fmla="*/ 21 h 137"/>
              <a:gd name="T30" fmla="*/ 173 w 173"/>
              <a:gd name="T31" fmla="*/ 27 h 137"/>
              <a:gd name="T32" fmla="*/ 171 w 173"/>
              <a:gd name="T33" fmla="*/ 29 h 137"/>
              <a:gd name="T34" fmla="*/ 171 w 173"/>
              <a:gd name="T35" fmla="*/ 29 h 137"/>
              <a:gd name="T36" fmla="*/ 147 w 173"/>
              <a:gd name="T37" fmla="*/ 84 h 137"/>
              <a:gd name="T38" fmla="*/ 147 w 173"/>
              <a:gd name="T39" fmla="*/ 84 h 137"/>
              <a:gd name="T40" fmla="*/ 145 w 173"/>
              <a:gd name="T41" fmla="*/ 86 h 137"/>
              <a:gd name="T42" fmla="*/ 142 w 173"/>
              <a:gd name="T43" fmla="*/ 88 h 137"/>
              <a:gd name="T44" fmla="*/ 71 w 173"/>
              <a:gd name="T45" fmla="*/ 92 h 137"/>
              <a:gd name="T46" fmla="*/ 75 w 173"/>
              <a:gd name="T47" fmla="*/ 104 h 137"/>
              <a:gd name="T48" fmla="*/ 151 w 173"/>
              <a:gd name="T49" fmla="*/ 104 h 137"/>
              <a:gd name="T50" fmla="*/ 157 w 173"/>
              <a:gd name="T51" fmla="*/ 106 h 137"/>
              <a:gd name="T52" fmla="*/ 163 w 173"/>
              <a:gd name="T53" fmla="*/ 110 h 137"/>
              <a:gd name="T54" fmla="*/ 165 w 173"/>
              <a:gd name="T55" fmla="*/ 114 h 137"/>
              <a:gd name="T56" fmla="*/ 167 w 173"/>
              <a:gd name="T57" fmla="*/ 119 h 137"/>
              <a:gd name="T58" fmla="*/ 165 w 173"/>
              <a:gd name="T59" fmla="*/ 127 h 137"/>
              <a:gd name="T60" fmla="*/ 163 w 173"/>
              <a:gd name="T61" fmla="*/ 131 h 137"/>
              <a:gd name="T62" fmla="*/ 157 w 173"/>
              <a:gd name="T63" fmla="*/ 135 h 137"/>
              <a:gd name="T64" fmla="*/ 151 w 173"/>
              <a:gd name="T65" fmla="*/ 137 h 137"/>
              <a:gd name="T66" fmla="*/ 145 w 173"/>
              <a:gd name="T67" fmla="*/ 135 h 137"/>
              <a:gd name="T68" fmla="*/ 140 w 173"/>
              <a:gd name="T69" fmla="*/ 131 h 137"/>
              <a:gd name="T70" fmla="*/ 136 w 173"/>
              <a:gd name="T71" fmla="*/ 127 h 137"/>
              <a:gd name="T72" fmla="*/ 136 w 173"/>
              <a:gd name="T73" fmla="*/ 119 h 137"/>
              <a:gd name="T74" fmla="*/ 59 w 173"/>
              <a:gd name="T75" fmla="*/ 119 h 137"/>
              <a:gd name="T76" fmla="*/ 59 w 173"/>
              <a:gd name="T77" fmla="*/ 127 h 137"/>
              <a:gd name="T78" fmla="*/ 55 w 173"/>
              <a:gd name="T79" fmla="*/ 131 h 137"/>
              <a:gd name="T80" fmla="*/ 49 w 173"/>
              <a:gd name="T81" fmla="*/ 135 h 137"/>
              <a:gd name="T82" fmla="*/ 43 w 173"/>
              <a:gd name="T83" fmla="*/ 137 h 137"/>
              <a:gd name="T84" fmla="*/ 37 w 173"/>
              <a:gd name="T85" fmla="*/ 135 h 137"/>
              <a:gd name="T86" fmla="*/ 31 w 173"/>
              <a:gd name="T87" fmla="*/ 131 h 137"/>
              <a:gd name="T88" fmla="*/ 30 w 173"/>
              <a:gd name="T89" fmla="*/ 127 h 137"/>
              <a:gd name="T90" fmla="*/ 28 w 173"/>
              <a:gd name="T91" fmla="*/ 119 h 137"/>
              <a:gd name="T92" fmla="*/ 30 w 173"/>
              <a:gd name="T93" fmla="*/ 114 h 137"/>
              <a:gd name="T94" fmla="*/ 31 w 173"/>
              <a:gd name="T95" fmla="*/ 110 h 137"/>
              <a:gd name="T96" fmla="*/ 37 w 173"/>
              <a:gd name="T97" fmla="*/ 106 h 137"/>
              <a:gd name="T98" fmla="*/ 43 w 173"/>
              <a:gd name="T99" fmla="*/ 104 h 137"/>
              <a:gd name="T100" fmla="*/ 59 w 173"/>
              <a:gd name="T101" fmla="*/ 104 h 137"/>
              <a:gd name="T102" fmla="*/ 28 w 173"/>
              <a:gd name="T103" fmla="*/ 15 h 137"/>
              <a:gd name="T104" fmla="*/ 8 w 173"/>
              <a:gd name="T105" fmla="*/ 15 h 137"/>
              <a:gd name="T106" fmla="*/ 4 w 173"/>
              <a:gd name="T107" fmla="*/ 13 h 137"/>
              <a:gd name="T108" fmla="*/ 2 w 173"/>
              <a:gd name="T109" fmla="*/ 11 h 137"/>
              <a:gd name="T110" fmla="*/ 0 w 173"/>
              <a:gd name="T111" fmla="*/ 7 h 137"/>
              <a:gd name="T112" fmla="*/ 2 w 173"/>
              <a:gd name="T113" fmla="*/ 4 h 137"/>
              <a:gd name="T114" fmla="*/ 4 w 173"/>
              <a:gd name="T115" fmla="*/ 0 h 137"/>
              <a:gd name="T116" fmla="*/ 8 w 173"/>
              <a:gd name="T117" fmla="*/ 0 h 1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173" h="137">
                <a:moveTo>
                  <a:pt x="51" y="35"/>
                </a:moveTo>
                <a:lnTo>
                  <a:pt x="65" y="76"/>
                </a:lnTo>
                <a:lnTo>
                  <a:pt x="136" y="72"/>
                </a:lnTo>
                <a:lnTo>
                  <a:pt x="151" y="35"/>
                </a:lnTo>
                <a:lnTo>
                  <a:pt x="51" y="35"/>
                </a:lnTo>
                <a:close/>
                <a:moveTo>
                  <a:pt x="8" y="0"/>
                </a:moveTo>
                <a:lnTo>
                  <a:pt x="33" y="0"/>
                </a:lnTo>
                <a:lnTo>
                  <a:pt x="35" y="0"/>
                </a:lnTo>
                <a:lnTo>
                  <a:pt x="39" y="2"/>
                </a:lnTo>
                <a:lnTo>
                  <a:pt x="41" y="6"/>
                </a:lnTo>
                <a:lnTo>
                  <a:pt x="41" y="6"/>
                </a:lnTo>
                <a:lnTo>
                  <a:pt x="45" y="17"/>
                </a:lnTo>
                <a:lnTo>
                  <a:pt x="165" y="17"/>
                </a:lnTo>
                <a:lnTo>
                  <a:pt x="169" y="19"/>
                </a:lnTo>
                <a:lnTo>
                  <a:pt x="171" y="21"/>
                </a:lnTo>
                <a:lnTo>
                  <a:pt x="173" y="27"/>
                </a:lnTo>
                <a:lnTo>
                  <a:pt x="171" y="29"/>
                </a:lnTo>
                <a:lnTo>
                  <a:pt x="171" y="29"/>
                </a:lnTo>
                <a:lnTo>
                  <a:pt x="147" y="84"/>
                </a:lnTo>
                <a:lnTo>
                  <a:pt x="147" y="84"/>
                </a:lnTo>
                <a:lnTo>
                  <a:pt x="145" y="86"/>
                </a:lnTo>
                <a:lnTo>
                  <a:pt x="142" y="88"/>
                </a:lnTo>
                <a:lnTo>
                  <a:pt x="71" y="92"/>
                </a:lnTo>
                <a:lnTo>
                  <a:pt x="75" y="104"/>
                </a:lnTo>
                <a:lnTo>
                  <a:pt x="151" y="104"/>
                </a:lnTo>
                <a:lnTo>
                  <a:pt x="157" y="106"/>
                </a:lnTo>
                <a:lnTo>
                  <a:pt x="163" y="110"/>
                </a:lnTo>
                <a:lnTo>
                  <a:pt x="165" y="114"/>
                </a:lnTo>
                <a:lnTo>
                  <a:pt x="167" y="119"/>
                </a:lnTo>
                <a:lnTo>
                  <a:pt x="165" y="127"/>
                </a:lnTo>
                <a:lnTo>
                  <a:pt x="163" y="131"/>
                </a:lnTo>
                <a:lnTo>
                  <a:pt x="157" y="135"/>
                </a:lnTo>
                <a:lnTo>
                  <a:pt x="151" y="137"/>
                </a:lnTo>
                <a:lnTo>
                  <a:pt x="145" y="135"/>
                </a:lnTo>
                <a:lnTo>
                  <a:pt x="140" y="131"/>
                </a:lnTo>
                <a:lnTo>
                  <a:pt x="136" y="127"/>
                </a:lnTo>
                <a:lnTo>
                  <a:pt x="136" y="119"/>
                </a:lnTo>
                <a:lnTo>
                  <a:pt x="59" y="119"/>
                </a:lnTo>
                <a:lnTo>
                  <a:pt x="59" y="127"/>
                </a:lnTo>
                <a:lnTo>
                  <a:pt x="55" y="131"/>
                </a:lnTo>
                <a:lnTo>
                  <a:pt x="49" y="135"/>
                </a:lnTo>
                <a:lnTo>
                  <a:pt x="43" y="137"/>
                </a:lnTo>
                <a:lnTo>
                  <a:pt x="37" y="135"/>
                </a:lnTo>
                <a:lnTo>
                  <a:pt x="31" y="131"/>
                </a:lnTo>
                <a:lnTo>
                  <a:pt x="30" y="127"/>
                </a:lnTo>
                <a:lnTo>
                  <a:pt x="28" y="119"/>
                </a:lnTo>
                <a:lnTo>
                  <a:pt x="30" y="114"/>
                </a:lnTo>
                <a:lnTo>
                  <a:pt x="31" y="110"/>
                </a:lnTo>
                <a:lnTo>
                  <a:pt x="37" y="106"/>
                </a:lnTo>
                <a:lnTo>
                  <a:pt x="43" y="104"/>
                </a:lnTo>
                <a:lnTo>
                  <a:pt x="59" y="104"/>
                </a:lnTo>
                <a:lnTo>
                  <a:pt x="28" y="15"/>
                </a:lnTo>
                <a:lnTo>
                  <a:pt x="8" y="15"/>
                </a:lnTo>
                <a:lnTo>
                  <a:pt x="4" y="13"/>
                </a:lnTo>
                <a:lnTo>
                  <a:pt x="2" y="11"/>
                </a:lnTo>
                <a:lnTo>
                  <a:pt x="0" y="7"/>
                </a:lnTo>
                <a:lnTo>
                  <a:pt x="2" y="4"/>
                </a:lnTo>
                <a:lnTo>
                  <a:pt x="4" y="0"/>
                </a:lnTo>
                <a:lnTo>
                  <a:pt x="8" y="0"/>
                </a:lnTo>
                <a:close/>
              </a:path>
            </a:pathLst>
          </a:custGeom>
          <a:solidFill>
            <a:srgbClr val="40404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1917" tIns="60958" rIns="121917" bIns="60958" numCol="1" anchor="t" anchorCtr="0" compatLnSpc="1">
            <a:prstTxWarp prst="textNoShape">
              <a:avLst/>
            </a:prstTxWarp>
          </a:bodyPr>
          <a:lstStyle/>
          <a:p>
            <a:pPr defTabSz="1219170">
              <a:defRPr/>
            </a:pPr>
            <a:endParaRPr lang="en-US" sz="2400" kern="0">
              <a:solidFill>
                <a:sysClr val="windowText" lastClr="000000"/>
              </a:solidFill>
            </a:endParaRPr>
          </a:p>
        </p:txBody>
      </p:sp>
      <p:sp>
        <p:nvSpPr>
          <p:cNvPr id="38" name="Freeform 113"/>
          <p:cNvSpPr>
            <a:spLocks noChangeAspect="1"/>
          </p:cNvSpPr>
          <p:nvPr/>
        </p:nvSpPr>
        <p:spPr bwMode="auto">
          <a:xfrm>
            <a:off x="10958180" y="5796329"/>
            <a:ext cx="536101" cy="480000"/>
          </a:xfrm>
          <a:custGeom>
            <a:avLst/>
            <a:gdLst>
              <a:gd name="T0" fmla="*/ 90 w 173"/>
              <a:gd name="T1" fmla="*/ 0 h 153"/>
              <a:gd name="T2" fmla="*/ 120 w 173"/>
              <a:gd name="T3" fmla="*/ 2 h 153"/>
              <a:gd name="T4" fmla="*/ 142 w 173"/>
              <a:gd name="T5" fmla="*/ 11 h 153"/>
              <a:gd name="T6" fmla="*/ 159 w 173"/>
              <a:gd name="T7" fmla="*/ 25 h 153"/>
              <a:gd name="T8" fmla="*/ 169 w 173"/>
              <a:gd name="T9" fmla="*/ 45 h 153"/>
              <a:gd name="T10" fmla="*/ 173 w 173"/>
              <a:gd name="T11" fmla="*/ 65 h 153"/>
              <a:gd name="T12" fmla="*/ 169 w 173"/>
              <a:gd name="T13" fmla="*/ 86 h 153"/>
              <a:gd name="T14" fmla="*/ 159 w 173"/>
              <a:gd name="T15" fmla="*/ 104 h 153"/>
              <a:gd name="T16" fmla="*/ 142 w 173"/>
              <a:gd name="T17" fmla="*/ 118 h 153"/>
              <a:gd name="T18" fmla="*/ 120 w 173"/>
              <a:gd name="T19" fmla="*/ 127 h 153"/>
              <a:gd name="T20" fmla="*/ 90 w 173"/>
              <a:gd name="T21" fmla="*/ 131 h 153"/>
              <a:gd name="T22" fmla="*/ 83 w 173"/>
              <a:gd name="T23" fmla="*/ 129 h 153"/>
              <a:gd name="T24" fmla="*/ 73 w 173"/>
              <a:gd name="T25" fmla="*/ 127 h 153"/>
              <a:gd name="T26" fmla="*/ 57 w 173"/>
              <a:gd name="T27" fmla="*/ 141 h 153"/>
              <a:gd name="T28" fmla="*/ 41 w 173"/>
              <a:gd name="T29" fmla="*/ 149 h 153"/>
              <a:gd name="T30" fmla="*/ 28 w 173"/>
              <a:gd name="T31" fmla="*/ 151 h 153"/>
              <a:gd name="T32" fmla="*/ 16 w 173"/>
              <a:gd name="T33" fmla="*/ 153 h 153"/>
              <a:gd name="T34" fmla="*/ 12 w 173"/>
              <a:gd name="T35" fmla="*/ 151 h 153"/>
              <a:gd name="T36" fmla="*/ 28 w 173"/>
              <a:gd name="T37" fmla="*/ 141 h 153"/>
              <a:gd name="T38" fmla="*/ 35 w 173"/>
              <a:gd name="T39" fmla="*/ 129 h 153"/>
              <a:gd name="T40" fmla="*/ 35 w 173"/>
              <a:gd name="T41" fmla="*/ 121 h 153"/>
              <a:gd name="T42" fmla="*/ 33 w 173"/>
              <a:gd name="T43" fmla="*/ 116 h 153"/>
              <a:gd name="T44" fmla="*/ 16 w 173"/>
              <a:gd name="T45" fmla="*/ 102 h 153"/>
              <a:gd name="T46" fmla="*/ 4 w 173"/>
              <a:gd name="T47" fmla="*/ 84 h 153"/>
              <a:gd name="T48" fmla="*/ 0 w 173"/>
              <a:gd name="T49" fmla="*/ 65 h 153"/>
              <a:gd name="T50" fmla="*/ 6 w 173"/>
              <a:gd name="T51" fmla="*/ 45 h 153"/>
              <a:gd name="T52" fmla="*/ 18 w 173"/>
              <a:gd name="T53" fmla="*/ 25 h 153"/>
              <a:gd name="T54" fmla="*/ 37 w 173"/>
              <a:gd name="T55" fmla="*/ 11 h 153"/>
              <a:gd name="T56" fmla="*/ 63 w 173"/>
              <a:gd name="T57" fmla="*/ 2 h 153"/>
              <a:gd name="T58" fmla="*/ 90 w 173"/>
              <a:gd name="T59" fmla="*/ 0 h 1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73" h="153">
                <a:moveTo>
                  <a:pt x="90" y="0"/>
                </a:moveTo>
                <a:lnTo>
                  <a:pt x="120" y="2"/>
                </a:lnTo>
                <a:lnTo>
                  <a:pt x="142" y="11"/>
                </a:lnTo>
                <a:lnTo>
                  <a:pt x="159" y="25"/>
                </a:lnTo>
                <a:lnTo>
                  <a:pt x="169" y="45"/>
                </a:lnTo>
                <a:lnTo>
                  <a:pt x="173" y="65"/>
                </a:lnTo>
                <a:lnTo>
                  <a:pt x="169" y="86"/>
                </a:lnTo>
                <a:lnTo>
                  <a:pt x="159" y="104"/>
                </a:lnTo>
                <a:lnTo>
                  <a:pt x="142" y="118"/>
                </a:lnTo>
                <a:lnTo>
                  <a:pt x="120" y="127"/>
                </a:lnTo>
                <a:lnTo>
                  <a:pt x="90" y="131"/>
                </a:lnTo>
                <a:lnTo>
                  <a:pt x="83" y="129"/>
                </a:lnTo>
                <a:lnTo>
                  <a:pt x="73" y="127"/>
                </a:lnTo>
                <a:lnTo>
                  <a:pt x="57" y="141"/>
                </a:lnTo>
                <a:lnTo>
                  <a:pt x="41" y="149"/>
                </a:lnTo>
                <a:lnTo>
                  <a:pt x="28" y="151"/>
                </a:lnTo>
                <a:lnTo>
                  <a:pt x="16" y="153"/>
                </a:lnTo>
                <a:lnTo>
                  <a:pt x="12" y="151"/>
                </a:lnTo>
                <a:lnTo>
                  <a:pt x="28" y="141"/>
                </a:lnTo>
                <a:lnTo>
                  <a:pt x="35" y="129"/>
                </a:lnTo>
                <a:lnTo>
                  <a:pt x="35" y="121"/>
                </a:lnTo>
                <a:lnTo>
                  <a:pt x="33" y="116"/>
                </a:lnTo>
                <a:lnTo>
                  <a:pt x="16" y="102"/>
                </a:lnTo>
                <a:lnTo>
                  <a:pt x="4" y="84"/>
                </a:lnTo>
                <a:lnTo>
                  <a:pt x="0" y="65"/>
                </a:lnTo>
                <a:lnTo>
                  <a:pt x="6" y="45"/>
                </a:lnTo>
                <a:lnTo>
                  <a:pt x="18" y="25"/>
                </a:lnTo>
                <a:lnTo>
                  <a:pt x="37" y="11"/>
                </a:lnTo>
                <a:lnTo>
                  <a:pt x="63" y="2"/>
                </a:lnTo>
                <a:lnTo>
                  <a:pt x="90" y="0"/>
                </a:lnTo>
                <a:close/>
              </a:path>
            </a:pathLst>
          </a:custGeom>
          <a:solidFill>
            <a:srgbClr val="40404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1917" tIns="60958" rIns="121917" bIns="60958" numCol="1" anchor="t" anchorCtr="0" compatLnSpc="1">
            <a:prstTxWarp prst="textNoShape">
              <a:avLst/>
            </a:prstTxWarp>
          </a:bodyPr>
          <a:lstStyle/>
          <a:p>
            <a:pPr defTabSz="1219170">
              <a:defRPr/>
            </a:pPr>
            <a:endParaRPr lang="en-US" sz="2400" kern="0">
              <a:solidFill>
                <a:sysClr val="windowText" lastClr="000000"/>
              </a:solidFill>
            </a:endParaRPr>
          </a:p>
        </p:txBody>
      </p:sp>
      <p:cxnSp>
        <p:nvCxnSpPr>
          <p:cNvPr id="41" name="直接连接符 17"/>
          <p:cNvCxnSpPr/>
          <p:nvPr/>
        </p:nvCxnSpPr>
        <p:spPr>
          <a:xfrm>
            <a:off x="11544728" y="3988924"/>
            <a:ext cx="0" cy="1654160"/>
          </a:xfrm>
          <a:prstGeom prst="line">
            <a:avLst/>
          </a:prstGeom>
          <a:noFill/>
          <a:ln w="9525" cap="flat" cmpd="sng" algn="ctr">
            <a:solidFill>
              <a:srgbClr val="404040"/>
            </a:solidFill>
            <a:prstDash val="solid"/>
          </a:ln>
          <a:effectLst/>
        </p:spPr>
      </p:cxnSp>
      <p:cxnSp>
        <p:nvCxnSpPr>
          <p:cNvPr id="43" name="直接连接符 19"/>
          <p:cNvCxnSpPr/>
          <p:nvPr/>
        </p:nvCxnSpPr>
        <p:spPr>
          <a:xfrm>
            <a:off x="4881951" y="3744292"/>
            <a:ext cx="0" cy="1654160"/>
          </a:xfrm>
          <a:prstGeom prst="line">
            <a:avLst/>
          </a:prstGeom>
          <a:noFill/>
          <a:ln w="9525" cap="flat" cmpd="sng" algn="ctr">
            <a:solidFill>
              <a:srgbClr val="404040"/>
            </a:solidFill>
            <a:prstDash val="solid"/>
          </a:ln>
          <a:effectLst/>
        </p:spPr>
      </p:cxnSp>
      <p:cxnSp>
        <p:nvCxnSpPr>
          <p:cNvPr id="44" name="直接连接符 20"/>
          <p:cNvCxnSpPr/>
          <p:nvPr/>
        </p:nvCxnSpPr>
        <p:spPr>
          <a:xfrm>
            <a:off x="2437431" y="2779351"/>
            <a:ext cx="0" cy="676909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</a:ln>
          <a:effectLst/>
        </p:spPr>
      </p:cxnSp>
      <p:sp>
        <p:nvSpPr>
          <p:cNvPr id="46" name="文本框 18"/>
          <p:cNvSpPr txBox="1"/>
          <p:nvPr/>
        </p:nvSpPr>
        <p:spPr>
          <a:xfrm>
            <a:off x="3032877" y="2848502"/>
            <a:ext cx="1977458" cy="538605"/>
          </a:xfrm>
          <a:prstGeom prst="rect">
            <a:avLst/>
          </a:prstGeom>
          <a:noFill/>
        </p:spPr>
        <p:txBody>
          <a:bodyPr wrap="none" lIns="121917" tIns="60958" rIns="121917" bIns="60958" rtlCol="0">
            <a:spAutoFit/>
          </a:bodyPr>
          <a:lstStyle/>
          <a:p>
            <a:pPr defTabSz="1219170">
              <a:defRPr/>
            </a:pPr>
            <a:r>
              <a:rPr lang="zh-TW" altLang="en-US" sz="2700" b="1" kern="0" dirty="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預</a:t>
            </a:r>
            <a:r>
              <a:rPr lang="zh-TW" altLang="en-US" sz="2700" b="1" kern="0" dirty="0" smtClean="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處理系統</a:t>
            </a:r>
            <a:endParaRPr lang="zh-CN" altLang="en-US" sz="2700" b="1" kern="0" dirty="0">
              <a:solidFill>
                <a:schemeClr val="accent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7" name="文本框 19"/>
          <p:cNvSpPr txBox="1"/>
          <p:nvPr/>
        </p:nvSpPr>
        <p:spPr>
          <a:xfrm>
            <a:off x="6429897" y="2230855"/>
            <a:ext cx="1044511" cy="538605"/>
          </a:xfrm>
          <a:prstGeom prst="rect">
            <a:avLst/>
          </a:prstGeom>
          <a:noFill/>
        </p:spPr>
        <p:txBody>
          <a:bodyPr wrap="none" lIns="121917" tIns="60958" rIns="121917" bIns="60958" rtlCol="0">
            <a:spAutoFit/>
          </a:bodyPr>
          <a:lstStyle/>
          <a:p>
            <a:pPr defTabSz="1219170">
              <a:defRPr/>
            </a:pPr>
            <a:r>
              <a:rPr lang="en-US" altLang="zh-CN" sz="2700" b="1" kern="0" dirty="0">
                <a:solidFill>
                  <a:schemeClr val="bg1"/>
                </a:solidFill>
              </a:rPr>
              <a:t>20XX</a:t>
            </a:r>
            <a:endParaRPr lang="zh-CN" altLang="en-US" sz="2700" b="1" kern="0" dirty="0">
              <a:solidFill>
                <a:schemeClr val="bg1"/>
              </a:solidFill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286796" y="2959226"/>
            <a:ext cx="2179085" cy="1203402"/>
          </a:xfrm>
          <a:prstGeom prst="rect">
            <a:avLst/>
          </a:prstGeom>
        </p:spPr>
        <p:txBody>
          <a:bodyPr wrap="square" lIns="121917" tIns="60958" rIns="121917" bIns="60958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TW" altLang="en-US" sz="5400" dirty="0" smtClean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廚餘</a:t>
            </a:r>
            <a:endParaRPr lang="zh-CN" altLang="en-US" sz="5400" dirty="0">
              <a:solidFill>
                <a:srgbClr val="40404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2677458" y="4292788"/>
            <a:ext cx="2179085" cy="523216"/>
          </a:xfrm>
          <a:prstGeom prst="rect">
            <a:avLst/>
          </a:prstGeom>
        </p:spPr>
        <p:txBody>
          <a:bodyPr wrap="square" lIns="121917" tIns="60958" rIns="121917" bIns="60958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TW" altLang="en-US" sz="2000" dirty="0" smtClean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減容減重</a:t>
            </a:r>
            <a:endParaRPr lang="zh-CN" altLang="en-US" sz="2000" dirty="0">
              <a:solidFill>
                <a:srgbClr val="40404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026" name="Picture 2" descr="ç¸éåç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667" b="100000" l="2000" r="95000">
                        <a14:foregroundMark x1="20667" y1="21333" x2="70222" y2="12667"/>
                        <a14:foregroundMark x1="33222" y1="11167" x2="50111" y2="17500"/>
                        <a14:foregroundMark x1="37222" y1="10167" x2="42556" y2="8333"/>
                        <a14:foregroundMark x1="25333" y1="15833" x2="31889" y2="11833"/>
                        <a14:foregroundMark x1="56556" y1="9167" x2="59444" y2="9333"/>
                        <a14:foregroundMark x1="10444" y1="70167" x2="13667" y2="82500"/>
                        <a14:foregroundMark x1="15111" y1="67167" x2="17444" y2="74167"/>
                        <a14:foregroundMark x1="10333" y1="73333" x2="12778" y2="82333"/>
                        <a14:foregroundMark x1="12889" y1="83167" x2="18222" y2="87167"/>
                        <a14:foregroundMark x1="80778" y1="67833" x2="80556" y2="84500"/>
                        <a14:foregroundMark x1="85444" y1="66500" x2="88667" y2="69000"/>
                        <a14:foregroundMark x1="89333" y1="71000" x2="90111" y2="73167"/>
                        <a14:foregroundMark x1="46333" y1="7000" x2="48000" y2="8167"/>
                        <a14:foregroundMark x1="21556" y1="19000" x2="25778" y2="15000"/>
                        <a14:foregroundMark x1="73667" y1="15000" x2="80222" y2="20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5306" y="1705936"/>
            <a:ext cx="1386339" cy="924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9" name="直接连接符 20"/>
          <p:cNvCxnSpPr/>
          <p:nvPr/>
        </p:nvCxnSpPr>
        <p:spPr>
          <a:xfrm>
            <a:off x="710574" y="3938724"/>
            <a:ext cx="1816067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2" name="文本框 18"/>
          <p:cNvSpPr txBox="1"/>
          <p:nvPr/>
        </p:nvSpPr>
        <p:spPr>
          <a:xfrm>
            <a:off x="5746230" y="2308575"/>
            <a:ext cx="1631210" cy="538605"/>
          </a:xfrm>
          <a:prstGeom prst="rect">
            <a:avLst/>
          </a:prstGeom>
          <a:noFill/>
        </p:spPr>
        <p:txBody>
          <a:bodyPr wrap="none" lIns="121917" tIns="60958" rIns="121917" bIns="60958" rtlCol="0">
            <a:spAutoFit/>
          </a:bodyPr>
          <a:lstStyle/>
          <a:p>
            <a:pPr defTabSz="1219170">
              <a:defRPr/>
            </a:pPr>
            <a:r>
              <a:rPr lang="zh-TW" altLang="en-US" sz="2700" b="1" kern="0" dirty="0" smtClean="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廚餘殘渣</a:t>
            </a:r>
            <a:endParaRPr lang="zh-CN" altLang="en-US" sz="2700" b="1" kern="0" dirty="0">
              <a:solidFill>
                <a:schemeClr val="accent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7" name="矩形 66"/>
          <p:cNvSpPr/>
          <p:nvPr/>
        </p:nvSpPr>
        <p:spPr>
          <a:xfrm>
            <a:off x="8283198" y="2222380"/>
            <a:ext cx="2179085" cy="610612"/>
          </a:xfrm>
          <a:prstGeom prst="rect">
            <a:avLst/>
          </a:prstGeom>
        </p:spPr>
        <p:txBody>
          <a:bodyPr wrap="square" lIns="121917" tIns="60958" rIns="121917" bIns="60958">
            <a:spAutoFit/>
          </a:bodyPr>
          <a:lstStyle/>
          <a:p>
            <a:pPr defTabSz="1219170">
              <a:lnSpc>
                <a:spcPct val="130000"/>
              </a:lnSpc>
              <a:defRPr/>
            </a:pPr>
            <a:r>
              <a:rPr lang="zh-TW" altLang="en-US" sz="2700" b="1" kern="0" dirty="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循環再利用</a:t>
            </a:r>
            <a:endParaRPr lang="zh-CN" altLang="en-US" sz="2700" b="1" kern="0" dirty="0">
              <a:solidFill>
                <a:schemeClr val="accent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9" name="燕尾形 3"/>
          <p:cNvSpPr/>
          <p:nvPr/>
        </p:nvSpPr>
        <p:spPr>
          <a:xfrm>
            <a:off x="5502712" y="3462536"/>
            <a:ext cx="2208245" cy="288032"/>
          </a:xfrm>
          <a:prstGeom prst="chevron">
            <a:avLst/>
          </a:prstGeom>
          <a:solidFill>
            <a:srgbClr val="66FF33"/>
          </a:solidFill>
          <a:ln w="25400" cap="flat" cmpd="sng" algn="ctr">
            <a:noFill/>
            <a:prstDash val="solid"/>
          </a:ln>
          <a:effectLst/>
        </p:spPr>
        <p:txBody>
          <a:bodyPr lIns="121917" tIns="60958" rIns="121917" bIns="60958" rtlCol="0" anchor="ctr"/>
          <a:lstStyle/>
          <a:p>
            <a:pPr algn="ctr" defTabSz="1219170">
              <a:defRPr/>
            </a:pPr>
            <a:endParaRPr lang="zh-CN" altLang="en-US" sz="2400" kern="0">
              <a:solidFill>
                <a:sysClr val="windowText" lastClr="000000"/>
              </a:solidFill>
              <a:latin typeface="Arial"/>
              <a:ea typeface="微软雅黑"/>
            </a:endParaRPr>
          </a:p>
        </p:txBody>
      </p:sp>
      <p:sp>
        <p:nvSpPr>
          <p:cNvPr id="35" name="文本框 19"/>
          <p:cNvSpPr txBox="1"/>
          <p:nvPr/>
        </p:nvSpPr>
        <p:spPr>
          <a:xfrm>
            <a:off x="6458598" y="3744292"/>
            <a:ext cx="1044511" cy="538605"/>
          </a:xfrm>
          <a:prstGeom prst="rect">
            <a:avLst/>
          </a:prstGeom>
          <a:noFill/>
        </p:spPr>
        <p:txBody>
          <a:bodyPr wrap="none" lIns="121917" tIns="60958" rIns="121917" bIns="60958" rtlCol="0">
            <a:spAutoFit/>
          </a:bodyPr>
          <a:lstStyle/>
          <a:p>
            <a:pPr defTabSz="1219170">
              <a:defRPr/>
            </a:pPr>
            <a:r>
              <a:rPr lang="en-US" altLang="zh-CN" sz="2700" b="1" kern="0" dirty="0">
                <a:solidFill>
                  <a:schemeClr val="bg1"/>
                </a:solidFill>
              </a:rPr>
              <a:t>20XX</a:t>
            </a:r>
            <a:endParaRPr lang="zh-CN" altLang="en-US" sz="2700" b="1" kern="0" dirty="0">
              <a:solidFill>
                <a:schemeClr val="bg1"/>
              </a:solidFill>
            </a:endParaRPr>
          </a:p>
        </p:txBody>
      </p:sp>
      <p:sp>
        <p:nvSpPr>
          <p:cNvPr id="40" name="文本框 18"/>
          <p:cNvSpPr txBox="1"/>
          <p:nvPr/>
        </p:nvSpPr>
        <p:spPr>
          <a:xfrm>
            <a:off x="5890615" y="3796517"/>
            <a:ext cx="1432437" cy="784826"/>
          </a:xfrm>
          <a:prstGeom prst="rect">
            <a:avLst/>
          </a:prstGeom>
          <a:noFill/>
        </p:spPr>
        <p:txBody>
          <a:bodyPr wrap="none" lIns="121917" tIns="60958" rIns="121917" bIns="60958" rtlCol="0">
            <a:spAutoFit/>
          </a:bodyPr>
          <a:lstStyle/>
          <a:p>
            <a:pPr algn="ctr" defTabSz="1219170">
              <a:defRPr/>
            </a:pPr>
            <a:r>
              <a:rPr lang="zh-TW" altLang="en-US" sz="2700" b="1" kern="0" dirty="0" smtClean="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廢水</a:t>
            </a:r>
            <a:endParaRPr lang="en-US" altLang="zh-TW" sz="2700" b="1" kern="0" dirty="0" smtClean="0">
              <a:solidFill>
                <a:schemeClr val="accent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 defTabSz="1219170">
              <a:defRPr/>
            </a:pPr>
            <a:r>
              <a:rPr lang="en-US" altLang="zh-TW" sz="1600" b="1" kern="0" dirty="0" smtClean="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lang="zh-TW" altLang="en-US" sz="1600" b="1" kern="0" dirty="0" smtClean="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可直接排放</a:t>
            </a:r>
            <a:r>
              <a:rPr lang="en-US" altLang="zh-TW" sz="1600" b="1" kern="0" dirty="0" smtClean="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</a:p>
        </p:txBody>
      </p:sp>
      <p:sp>
        <p:nvSpPr>
          <p:cNvPr id="61" name="燕尾形 4"/>
          <p:cNvSpPr/>
          <p:nvPr/>
        </p:nvSpPr>
        <p:spPr>
          <a:xfrm>
            <a:off x="10771279" y="3228829"/>
            <a:ext cx="996507" cy="664196"/>
          </a:xfrm>
          <a:prstGeom prst="chevron">
            <a:avLst/>
          </a:prstGeom>
          <a:solidFill>
            <a:srgbClr val="063D54"/>
          </a:solidFill>
          <a:ln w="25400" cap="flat" cmpd="sng" algn="ctr">
            <a:noFill/>
            <a:prstDash val="solid"/>
          </a:ln>
          <a:effectLst/>
        </p:spPr>
        <p:txBody>
          <a:bodyPr lIns="121917" tIns="60958" rIns="121917" bIns="60958" rtlCol="0" anchor="ctr"/>
          <a:lstStyle/>
          <a:p>
            <a:pPr algn="ctr" defTabSz="1219170">
              <a:defRPr/>
            </a:pPr>
            <a:endParaRPr lang="zh-CN" altLang="en-US" sz="2400" kern="0">
              <a:solidFill>
                <a:sysClr val="windowText" lastClr="000000"/>
              </a:solidFill>
              <a:latin typeface="Arial"/>
              <a:ea typeface="微软雅黑"/>
            </a:endParaRPr>
          </a:p>
        </p:txBody>
      </p:sp>
      <p:sp>
        <p:nvSpPr>
          <p:cNvPr id="45" name="燕尾形 3"/>
          <p:cNvSpPr/>
          <p:nvPr/>
        </p:nvSpPr>
        <p:spPr>
          <a:xfrm>
            <a:off x="5549576" y="4854327"/>
            <a:ext cx="2208245" cy="288032"/>
          </a:xfrm>
          <a:prstGeom prst="chevron">
            <a:avLst/>
          </a:prstGeom>
          <a:solidFill>
            <a:srgbClr val="C00000"/>
          </a:solidFill>
          <a:ln w="25400" cap="flat" cmpd="sng" algn="ctr">
            <a:noFill/>
            <a:prstDash val="solid"/>
          </a:ln>
          <a:effectLst/>
        </p:spPr>
        <p:txBody>
          <a:bodyPr lIns="121917" tIns="60958" rIns="121917" bIns="60958" rtlCol="0" anchor="ctr"/>
          <a:lstStyle/>
          <a:p>
            <a:pPr algn="ctr" defTabSz="1219170">
              <a:defRPr/>
            </a:pPr>
            <a:endParaRPr lang="zh-CN" altLang="en-US" sz="2400" kern="0">
              <a:solidFill>
                <a:srgbClr val="C00000"/>
              </a:solidFill>
              <a:latin typeface="Arial"/>
              <a:ea typeface="微软雅黑"/>
            </a:endParaRPr>
          </a:p>
        </p:txBody>
      </p:sp>
      <p:sp>
        <p:nvSpPr>
          <p:cNvPr id="48" name="文本框 18"/>
          <p:cNvSpPr txBox="1"/>
          <p:nvPr/>
        </p:nvSpPr>
        <p:spPr>
          <a:xfrm>
            <a:off x="5407686" y="5293635"/>
            <a:ext cx="2492023" cy="784826"/>
          </a:xfrm>
          <a:prstGeom prst="rect">
            <a:avLst/>
          </a:prstGeom>
          <a:noFill/>
        </p:spPr>
        <p:txBody>
          <a:bodyPr wrap="none" lIns="121917" tIns="60958" rIns="121917" bIns="60958" rtlCol="0">
            <a:spAutoFit/>
          </a:bodyPr>
          <a:lstStyle/>
          <a:p>
            <a:pPr algn="ctr" defTabSz="1219170">
              <a:defRPr/>
            </a:pPr>
            <a:r>
              <a:rPr lang="zh-TW" altLang="en-US" sz="2700" b="1" kern="0" dirty="0" smtClean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廢油</a:t>
            </a:r>
            <a:endParaRPr lang="en-US" altLang="zh-TW" sz="2700" b="1" kern="0" dirty="0" smtClean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 defTabSz="1219170">
              <a:defRPr/>
            </a:pPr>
            <a:r>
              <a:rPr lang="en-US" altLang="zh-TW" sz="1600" b="1" kern="0" dirty="0" smtClean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lang="zh-TW" altLang="en-US" sz="1600" b="1" kern="0" dirty="0" smtClean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經測試可截油</a:t>
            </a:r>
            <a:r>
              <a:rPr lang="en-US" altLang="zh-TW" sz="1600" b="1" kern="0" dirty="0" smtClean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95%</a:t>
            </a:r>
            <a:r>
              <a:rPr lang="zh-TW" altLang="en-US" sz="1600" b="1" kern="0" dirty="0" smtClean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以上</a:t>
            </a:r>
            <a:r>
              <a:rPr lang="en-US" altLang="zh-TW" sz="1600" b="1" kern="0" dirty="0" smtClean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</a:p>
        </p:txBody>
      </p:sp>
      <p:sp>
        <p:nvSpPr>
          <p:cNvPr id="50" name="燕尾形 4"/>
          <p:cNvSpPr/>
          <p:nvPr/>
        </p:nvSpPr>
        <p:spPr>
          <a:xfrm>
            <a:off x="8248602" y="4854327"/>
            <a:ext cx="1993014" cy="281756"/>
          </a:xfrm>
          <a:prstGeom prst="chevron">
            <a:avLst/>
          </a:prstGeom>
          <a:solidFill>
            <a:srgbClr val="063D54"/>
          </a:solidFill>
          <a:ln w="25400" cap="flat" cmpd="sng" algn="ctr">
            <a:noFill/>
            <a:prstDash val="solid"/>
          </a:ln>
          <a:effectLst/>
        </p:spPr>
        <p:txBody>
          <a:bodyPr lIns="121917" tIns="60958" rIns="121917" bIns="60958" rtlCol="0" anchor="ctr"/>
          <a:lstStyle/>
          <a:p>
            <a:pPr algn="ctr" defTabSz="1219170">
              <a:defRPr/>
            </a:pPr>
            <a:endParaRPr lang="zh-CN" altLang="en-US" sz="2400" kern="0">
              <a:solidFill>
                <a:sysClr val="windowText" lastClr="000000"/>
              </a:solidFill>
              <a:latin typeface="Arial"/>
              <a:ea typeface="微软雅黑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8284056" y="5185717"/>
            <a:ext cx="2179085" cy="610612"/>
          </a:xfrm>
          <a:prstGeom prst="rect">
            <a:avLst/>
          </a:prstGeom>
        </p:spPr>
        <p:txBody>
          <a:bodyPr wrap="square" lIns="121917" tIns="60958" rIns="121917" bIns="60958">
            <a:spAutoFit/>
          </a:bodyPr>
          <a:lstStyle/>
          <a:p>
            <a:pPr defTabSz="1219170">
              <a:lnSpc>
                <a:spcPct val="130000"/>
              </a:lnSpc>
              <a:defRPr/>
            </a:pPr>
            <a:r>
              <a:rPr lang="zh-TW" altLang="en-US" sz="2700" b="1" kern="0" dirty="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循環再利用</a:t>
            </a:r>
            <a:endParaRPr lang="zh-CN" altLang="en-US" sz="2700" b="1" kern="0" dirty="0">
              <a:solidFill>
                <a:schemeClr val="accent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3" t="33217" r="14012" b="13568"/>
          <a:stretch/>
        </p:blipFill>
        <p:spPr>
          <a:xfrm>
            <a:off x="10385497" y="4494966"/>
            <a:ext cx="902865" cy="986718"/>
          </a:xfrm>
          <a:prstGeom prst="rect">
            <a:avLst/>
          </a:prstGeom>
        </p:spPr>
      </p:pic>
      <p:sp>
        <p:nvSpPr>
          <p:cNvPr id="39" name="標題 3"/>
          <p:cNvSpPr txBox="1">
            <a:spLocks/>
          </p:cNvSpPr>
          <p:nvPr/>
        </p:nvSpPr>
        <p:spPr>
          <a:xfrm>
            <a:off x="839787" y="457200"/>
            <a:ext cx="7697631" cy="16002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smtClean="0"/>
              <a:t>P3</a:t>
            </a:r>
            <a:r>
              <a:rPr lang="zh-TW" altLang="en-US" dirty="0" smtClean="0"/>
              <a:t> 小型廚餘減量設備</a:t>
            </a:r>
            <a:br>
              <a:rPr lang="zh-TW" altLang="en-US" dirty="0" smtClean="0"/>
            </a:br>
            <a:r>
              <a:rPr lang="zh-TW" altLang="en-US" sz="20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+mn-lt"/>
              </a:rPr>
              <a:t>專利廚餘處理油水分離機</a:t>
            </a:r>
            <a:r>
              <a:rPr lang="en-US" altLang="zh-TW" sz="2000" dirty="0">
                <a:solidFill>
                  <a:srgbClr val="063D5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+mn-lt"/>
              </a:rPr>
              <a:t>-</a:t>
            </a:r>
            <a:r>
              <a:rPr lang="zh-TW" altLang="en-US" sz="2000" dirty="0">
                <a:solidFill>
                  <a:srgbClr val="063D5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+mn-lt"/>
              </a:rPr>
              <a:t>廚餘減量處理流程</a:t>
            </a:r>
            <a:endParaRPr lang="en-US" altLang="zh-TW" sz="2000" dirty="0">
              <a:solidFill>
                <a:srgbClr val="063D54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+mn-ea"/>
              <a:sym typeface="+mn-lt"/>
            </a:endParaRP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07340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839787" y="457200"/>
            <a:ext cx="4130565" cy="1600200"/>
          </a:xfrm>
        </p:spPr>
        <p:txBody>
          <a:bodyPr/>
          <a:lstStyle/>
          <a:p>
            <a:r>
              <a:rPr lang="en-US" altLang="zh-TW" dirty="0" smtClean="0"/>
              <a:t>P4</a:t>
            </a:r>
            <a:r>
              <a:rPr lang="zh-TW" altLang="en-US" dirty="0" smtClean="0"/>
              <a:t> 大型</a:t>
            </a:r>
            <a:r>
              <a:rPr lang="zh-TW" altLang="en-US" dirty="0"/>
              <a:t>廚餘減量</a:t>
            </a:r>
            <a:r>
              <a:rPr lang="zh-TW" altLang="en-US" dirty="0" smtClean="0"/>
              <a:t>設備</a:t>
            </a:r>
            <a:r>
              <a:rPr lang="zh-TW" altLang="en-US" dirty="0"/>
              <a:t/>
            </a:r>
            <a:br>
              <a:rPr lang="zh-TW" altLang="en-US" dirty="0"/>
            </a:br>
            <a:endParaRPr lang="zh-TW" altLang="en-US" dirty="0"/>
          </a:p>
        </p:txBody>
      </p:sp>
      <p:sp>
        <p:nvSpPr>
          <p:cNvPr id="6" name="文字版面配置區 5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2265551" cy="3811588"/>
          </a:xfrm>
        </p:spPr>
        <p:txBody>
          <a:bodyPr/>
          <a:lstStyle/>
          <a:p>
            <a:r>
              <a:rPr lang="zh-TW" altLang="en-US" dirty="0"/>
              <a:t>針對廚餘、堆肥等有機物，做減量減容，使廚餘轉變成乾式垃圾，以降低廚餘清運成本及載運產生汙染。</a:t>
            </a:r>
            <a:endParaRPr lang="en-US" altLang="zh-TW" dirty="0"/>
          </a:p>
          <a:p>
            <a:r>
              <a:rPr lang="zh-TW" altLang="en-US" dirty="0" smtClean="0"/>
              <a:t>適用於中央廚房、團膳公司、學校</a:t>
            </a:r>
            <a:r>
              <a:rPr lang="en-US" altLang="zh-TW" dirty="0" smtClean="0"/>
              <a:t>…</a:t>
            </a:r>
            <a:r>
              <a:rPr lang="zh-TW" altLang="en-US" dirty="0" smtClean="0"/>
              <a:t>等，具有大量產生廚餘之環境場所。</a:t>
            </a:r>
            <a:endParaRPr lang="zh-TW" altLang="zh-TW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2" t="2222" r="2419" b="3189"/>
          <a:stretch/>
        </p:blipFill>
        <p:spPr>
          <a:xfrm>
            <a:off x="6170329" y="768755"/>
            <a:ext cx="3964544" cy="2703510"/>
          </a:xfrm>
          <a:prstGeom prst="rect">
            <a:avLst/>
          </a:prstGeom>
        </p:spPr>
      </p:pic>
      <p:pic>
        <p:nvPicPr>
          <p:cNvPr id="9" name="Picture 2" descr="C:\Users\user\Desktop\廚餘資料\照片\1554715732435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0329" y="3476529"/>
            <a:ext cx="3985732" cy="2702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3256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839788" y="457200"/>
            <a:ext cx="3252378" cy="1600200"/>
          </a:xfrm>
        </p:spPr>
        <p:txBody>
          <a:bodyPr/>
          <a:lstStyle/>
          <a:p>
            <a:r>
              <a:rPr lang="en-US" altLang="zh-TW" dirty="0" smtClean="0"/>
              <a:t>P5</a:t>
            </a:r>
            <a:r>
              <a:rPr lang="zh-TW" altLang="en-US" dirty="0" smtClean="0"/>
              <a:t> 堆肥、菜葉專用減量設備</a:t>
            </a:r>
            <a:r>
              <a:rPr lang="zh-TW" altLang="en-US" dirty="0"/>
              <a:t/>
            </a:r>
            <a:br>
              <a:rPr lang="zh-TW" altLang="en-US" dirty="0"/>
            </a:br>
            <a:endParaRPr lang="zh-TW" altLang="en-US" dirty="0"/>
          </a:p>
        </p:txBody>
      </p:sp>
      <p:sp>
        <p:nvSpPr>
          <p:cNvPr id="6" name="文字版面配置區 5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2265551" cy="3811588"/>
          </a:xfrm>
        </p:spPr>
        <p:txBody>
          <a:bodyPr/>
          <a:lstStyle/>
          <a:p>
            <a:r>
              <a:rPr lang="zh-TW" altLang="en-US" dirty="0" smtClean="0"/>
              <a:t>針對堆肥、蔬果菜葉等有機物，所設置之減量減容設備</a:t>
            </a:r>
            <a:endParaRPr lang="en-US" altLang="zh-TW" dirty="0" smtClean="0"/>
          </a:p>
          <a:p>
            <a:r>
              <a:rPr lang="zh-TW" altLang="en-US" dirty="0" smtClean="0"/>
              <a:t>適用於果菜市場、農場</a:t>
            </a:r>
            <a:r>
              <a:rPr lang="en-US" altLang="zh-TW" dirty="0" smtClean="0"/>
              <a:t>…</a:t>
            </a:r>
            <a:r>
              <a:rPr lang="zh-TW" altLang="en-US" dirty="0" smtClean="0"/>
              <a:t>等產生大量菜葉、堆肥類的場所。</a:t>
            </a:r>
            <a:endParaRPr lang="zh-TW" altLang="zh-TW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4302" y="1499040"/>
            <a:ext cx="7710820" cy="4430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256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839788" y="457200"/>
            <a:ext cx="3252378" cy="1600200"/>
          </a:xfrm>
        </p:spPr>
        <p:txBody>
          <a:bodyPr/>
          <a:lstStyle/>
          <a:p>
            <a:r>
              <a:rPr lang="en-US" altLang="zh-TW" dirty="0" smtClean="0"/>
              <a:t>P6</a:t>
            </a:r>
            <a:r>
              <a:rPr lang="zh-TW" altLang="en-US" dirty="0" smtClean="0"/>
              <a:t> 客製化減量設備</a:t>
            </a:r>
            <a:r>
              <a:rPr lang="zh-TW" altLang="en-US" dirty="0"/>
              <a:t/>
            </a:r>
            <a:br>
              <a:rPr lang="zh-TW" altLang="en-US" dirty="0"/>
            </a:br>
            <a:endParaRPr lang="zh-TW" altLang="en-US" dirty="0"/>
          </a:p>
        </p:txBody>
      </p:sp>
      <p:sp>
        <p:nvSpPr>
          <p:cNvPr id="6" name="文字版面配置區 5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2265551" cy="3811588"/>
          </a:xfrm>
        </p:spPr>
        <p:txBody>
          <a:bodyPr/>
          <a:lstStyle/>
          <a:p>
            <a:r>
              <a:rPr lang="zh-TW" altLang="en-US" dirty="0" smtClean="0"/>
              <a:t>針對各個環境不同，可依據客戶需求調整訂製，如有其他特殊需求，請洽本公司。</a:t>
            </a:r>
            <a:endParaRPr lang="zh-TW" altLang="zh-TW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6" t="2795" r="15641"/>
          <a:stretch/>
        </p:blipFill>
        <p:spPr>
          <a:xfrm>
            <a:off x="3376943" y="1376127"/>
            <a:ext cx="7731659" cy="4917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256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839788" y="457200"/>
            <a:ext cx="3252378" cy="1600200"/>
          </a:xfrm>
        </p:spPr>
        <p:txBody>
          <a:bodyPr/>
          <a:lstStyle/>
          <a:p>
            <a:r>
              <a:rPr lang="en-US" altLang="zh-TW" dirty="0" smtClean="0"/>
              <a:t>P7</a:t>
            </a:r>
            <a:r>
              <a:rPr lang="zh-TW" altLang="en-US" dirty="0" smtClean="0"/>
              <a:t> 商用廚餘高速消滅設備</a:t>
            </a:r>
            <a:r>
              <a:rPr lang="zh-TW" altLang="en-US" dirty="0"/>
              <a:t/>
            </a:r>
            <a:br>
              <a:rPr lang="zh-TW" altLang="en-US" dirty="0"/>
            </a:br>
            <a:endParaRPr lang="zh-TW" altLang="en-US" dirty="0"/>
          </a:p>
        </p:txBody>
      </p:sp>
      <p:sp>
        <p:nvSpPr>
          <p:cNvPr id="6" name="文字版面配置區 5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2265551" cy="3811588"/>
          </a:xfrm>
        </p:spPr>
        <p:txBody>
          <a:bodyPr/>
          <a:lstStyle/>
          <a:p>
            <a:r>
              <a:rPr lang="zh-TW" altLang="en-US" dirty="0" smtClean="0"/>
              <a:t>針對廚餘、堆肥等有機物，利用廚餘消滅酵素，在</a:t>
            </a:r>
            <a:r>
              <a:rPr lang="en-US" altLang="zh-TW" dirty="0" smtClean="0"/>
              <a:t>2-3</a:t>
            </a:r>
            <a:r>
              <a:rPr lang="zh-TW" altLang="en-US" dirty="0" smtClean="0"/>
              <a:t>小時內，將廚餘快速分解，解容可達到</a:t>
            </a:r>
            <a:r>
              <a:rPr lang="en-US" altLang="zh-TW" dirty="0" smtClean="0"/>
              <a:t>85%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r>
              <a:rPr lang="zh-TW" altLang="en-US" dirty="0" smtClean="0"/>
              <a:t>適用於美食街、員工餐廳</a:t>
            </a:r>
            <a:r>
              <a:rPr lang="en-US" altLang="zh-TW" dirty="0" smtClean="0"/>
              <a:t>…</a:t>
            </a:r>
            <a:r>
              <a:rPr lang="zh-TW" altLang="en-US" dirty="0" smtClean="0"/>
              <a:t>等產生小量廚餘之環境，大約每日處理量</a:t>
            </a:r>
            <a:r>
              <a:rPr lang="en-US" altLang="zh-TW" dirty="0" smtClean="0"/>
              <a:t>2</a:t>
            </a:r>
            <a:r>
              <a:rPr lang="zh-TW" altLang="en-US" dirty="0" smtClean="0"/>
              <a:t>噸以下。</a:t>
            </a:r>
            <a:endParaRPr lang="zh-TW" altLang="zh-TW" dirty="0"/>
          </a:p>
        </p:txBody>
      </p:sp>
    </p:spTree>
    <p:extLst>
      <p:ext uri="{BB962C8B-B14F-4D97-AF65-F5344CB8AC3E}">
        <p14:creationId xmlns:p14="http://schemas.microsoft.com/office/powerpoint/2010/main" val="2873256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191190"/>
              </p:ext>
            </p:extLst>
          </p:nvPr>
        </p:nvGraphicFramePr>
        <p:xfrm>
          <a:off x="2095374" y="2304024"/>
          <a:ext cx="2458519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58519"/>
              </a:tblGrid>
              <a:tr h="370840"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服務項目 </a:t>
                      </a:r>
                      <a:r>
                        <a:rPr lang="en-US" altLang="zh-TW" dirty="0" smtClean="0"/>
                        <a:t>CH2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廚餘</a:t>
                      </a:r>
                      <a:r>
                        <a:rPr lang="en-US" altLang="zh-TW" dirty="0" smtClean="0"/>
                        <a:t>/</a:t>
                      </a:r>
                      <a:r>
                        <a:rPr lang="zh-TW" altLang="en-US" dirty="0" smtClean="0"/>
                        <a:t>垃圾暫存設備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廚餘減量設備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高速廚餘去化設備</a:t>
                      </a:r>
                      <a:endParaRPr lang="zh-TW" altLang="en-US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5" name="直線單箭頭接點 4"/>
          <p:cNvCxnSpPr/>
          <p:nvPr/>
        </p:nvCxnSpPr>
        <p:spPr>
          <a:xfrm flipV="1">
            <a:off x="4771176" y="2471596"/>
            <a:ext cx="606583" cy="37119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4534332"/>
              </p:ext>
            </p:extLst>
          </p:nvPr>
        </p:nvGraphicFramePr>
        <p:xfrm>
          <a:off x="5459240" y="2014924"/>
          <a:ext cx="2426329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6329"/>
              </a:tblGrid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 smtClean="0"/>
                        <a:t>廚餘</a:t>
                      </a:r>
                      <a:r>
                        <a:rPr lang="en-US" altLang="zh-TW" dirty="0" smtClean="0"/>
                        <a:t>/</a:t>
                      </a:r>
                      <a:r>
                        <a:rPr lang="zh-TW" altLang="en-US" dirty="0" smtClean="0"/>
                        <a:t>垃圾暫存設備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垃圾冷藏設備 </a:t>
                      </a:r>
                      <a:r>
                        <a:rPr lang="en-US" altLang="zh-TW" dirty="0" smtClean="0"/>
                        <a:t>P1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廚餘冷藏設備 </a:t>
                      </a:r>
                      <a:r>
                        <a:rPr lang="en-US" altLang="zh-TW" dirty="0" smtClean="0"/>
                        <a:t>P2</a:t>
                      </a:r>
                      <a:endParaRPr lang="zh-TW" altLang="en-US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8" name="直線單箭頭接點 7"/>
          <p:cNvCxnSpPr/>
          <p:nvPr/>
        </p:nvCxnSpPr>
        <p:spPr>
          <a:xfrm>
            <a:off x="4689695" y="3213981"/>
            <a:ext cx="656376" cy="26255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表格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0506901"/>
              </p:ext>
            </p:extLst>
          </p:nvPr>
        </p:nvGraphicFramePr>
        <p:xfrm>
          <a:off x="5459240" y="3304415"/>
          <a:ext cx="2808083" cy="2661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08083"/>
              </a:tblGrid>
              <a:tr h="370840"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廚餘減量設備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小型廚餘減量設備 </a:t>
                      </a:r>
                      <a:r>
                        <a:rPr lang="en-US" altLang="zh-TW" dirty="0" smtClean="0"/>
                        <a:t>P3</a:t>
                      </a:r>
                    </a:p>
                    <a:p>
                      <a:r>
                        <a:rPr lang="en-US" altLang="zh-TW" dirty="0" smtClean="0"/>
                        <a:t>(</a:t>
                      </a:r>
                      <a:r>
                        <a:rPr lang="zh-TW" altLang="en-US" dirty="0" smtClean="0"/>
                        <a:t>建議：每日產生</a:t>
                      </a:r>
                      <a:r>
                        <a:rPr lang="en-US" altLang="zh-TW" dirty="0" smtClean="0"/>
                        <a:t>3</a:t>
                      </a:r>
                      <a:r>
                        <a:rPr lang="zh-TW" altLang="en-US" dirty="0" smtClean="0"/>
                        <a:t>噸以下</a:t>
                      </a:r>
                      <a:r>
                        <a:rPr lang="en-US" altLang="zh-TW" dirty="0" smtClean="0"/>
                        <a:t>)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大型廚餘減量設備 </a:t>
                      </a:r>
                      <a:r>
                        <a:rPr lang="en-US" altLang="zh-TW" dirty="0" smtClean="0"/>
                        <a:t>P4</a:t>
                      </a:r>
                    </a:p>
                    <a:p>
                      <a:r>
                        <a:rPr lang="en-US" altLang="zh-TW" dirty="0" smtClean="0"/>
                        <a:t>(</a:t>
                      </a:r>
                      <a:r>
                        <a:rPr lang="zh-TW" altLang="en-US" dirty="0" smtClean="0"/>
                        <a:t>建議：每日產生</a:t>
                      </a:r>
                      <a:r>
                        <a:rPr lang="en-US" altLang="zh-TW" dirty="0" smtClean="0"/>
                        <a:t>3</a:t>
                      </a:r>
                      <a:r>
                        <a:rPr lang="zh-TW" altLang="en-US" dirty="0" smtClean="0"/>
                        <a:t>噸以上</a:t>
                      </a:r>
                      <a:r>
                        <a:rPr lang="en-US" altLang="zh-TW" dirty="0" smtClean="0"/>
                        <a:t>)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堆肥、菜葉專用減量設備 </a:t>
                      </a:r>
                      <a:r>
                        <a:rPr lang="en-US" altLang="zh-TW" dirty="0" smtClean="0"/>
                        <a:t>P5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客製化減量設備 </a:t>
                      </a:r>
                      <a:r>
                        <a:rPr lang="en-US" altLang="zh-TW" dirty="0" smtClean="0"/>
                        <a:t>P6</a:t>
                      </a:r>
                      <a:endParaRPr lang="zh-TW" altLang="en-US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11" name="直線單箭頭接點 10"/>
          <p:cNvCxnSpPr/>
          <p:nvPr/>
        </p:nvCxnSpPr>
        <p:spPr>
          <a:xfrm>
            <a:off x="3232087" y="3911097"/>
            <a:ext cx="0" cy="42551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表格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1948545"/>
              </p:ext>
            </p:extLst>
          </p:nvPr>
        </p:nvGraphicFramePr>
        <p:xfrm>
          <a:off x="2035520" y="4512172"/>
          <a:ext cx="2426329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6329"/>
              </a:tblGrid>
              <a:tr h="370840"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高速廚餘去化設備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商用廚餘去化設備 </a:t>
                      </a:r>
                      <a:r>
                        <a:rPr lang="en-US" altLang="zh-TW" dirty="0" smtClean="0"/>
                        <a:t>P7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大型廚餘去化設備 </a:t>
                      </a:r>
                      <a:r>
                        <a:rPr lang="en-US" altLang="zh-TW" dirty="0" smtClean="0"/>
                        <a:t>P8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訂製廚餘處理系統 </a:t>
                      </a:r>
                      <a:r>
                        <a:rPr lang="en-US" altLang="zh-TW" dirty="0" smtClean="0"/>
                        <a:t>P9</a:t>
                      </a:r>
                      <a:endParaRPr lang="zh-TW" alt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0" name="表格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1727724"/>
              </p:ext>
            </p:extLst>
          </p:nvPr>
        </p:nvGraphicFramePr>
        <p:xfrm>
          <a:off x="355601" y="2302515"/>
          <a:ext cx="1518467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18467"/>
              </a:tblGrid>
              <a:tr h="370840"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主頁 </a:t>
                      </a:r>
                      <a:r>
                        <a:rPr lang="en-US" altLang="zh-TW" dirty="0" smtClean="0"/>
                        <a:t>CH1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宗旨 </a:t>
                      </a:r>
                      <a:r>
                        <a:rPr lang="en-US" altLang="zh-TW" dirty="0" smtClean="0"/>
                        <a:t>P1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廚餘概述 </a:t>
                      </a:r>
                      <a:r>
                        <a:rPr lang="en-US" altLang="zh-TW" dirty="0" smtClean="0"/>
                        <a:t>P2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目前狀況 </a:t>
                      </a:r>
                      <a:r>
                        <a:rPr lang="en-US" altLang="zh-TW" dirty="0" smtClean="0"/>
                        <a:t>P3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未來 </a:t>
                      </a:r>
                      <a:r>
                        <a:rPr lang="en-US" altLang="zh-TW" dirty="0" smtClean="0"/>
                        <a:t>P4</a:t>
                      </a:r>
                      <a:endParaRPr lang="zh-TW" alt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表格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5954361"/>
              </p:ext>
            </p:extLst>
          </p:nvPr>
        </p:nvGraphicFramePr>
        <p:xfrm>
          <a:off x="8737601" y="549494"/>
          <a:ext cx="1800633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0633"/>
              </a:tblGrid>
              <a:tr h="370840"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專案介紹 </a:t>
                      </a:r>
                      <a:r>
                        <a:rPr lang="en-US" altLang="zh-TW" dirty="0" smtClean="0"/>
                        <a:t>CH3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案例分析 </a:t>
                      </a:r>
                      <a:r>
                        <a:rPr lang="en-US" altLang="zh-TW" dirty="0" smtClean="0"/>
                        <a:t>P1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規劃 </a:t>
                      </a:r>
                      <a:r>
                        <a:rPr lang="en-US" altLang="zh-TW" dirty="0" smtClean="0"/>
                        <a:t>P2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設備配置圖 </a:t>
                      </a:r>
                      <a:r>
                        <a:rPr lang="en-US" altLang="zh-TW" dirty="0" smtClean="0"/>
                        <a:t>P3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5" name="表格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7653826"/>
              </p:ext>
            </p:extLst>
          </p:nvPr>
        </p:nvGraphicFramePr>
        <p:xfrm>
          <a:off x="8763252" y="2865672"/>
          <a:ext cx="2236708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36708"/>
              </a:tblGrid>
              <a:tr h="370840"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合作模式 </a:t>
                      </a:r>
                      <a:r>
                        <a:rPr lang="en-US" altLang="zh-TW" dirty="0" smtClean="0"/>
                        <a:t>CH4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設備規畫建置  </a:t>
                      </a:r>
                      <a:r>
                        <a:rPr lang="en-US" altLang="zh-TW" dirty="0" smtClean="0"/>
                        <a:t>P1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設備租賃 </a:t>
                      </a:r>
                      <a:r>
                        <a:rPr lang="en-US" altLang="zh-TW" dirty="0" smtClean="0"/>
                        <a:t>P2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現場代處理 </a:t>
                      </a:r>
                      <a:r>
                        <a:rPr lang="en-US" altLang="zh-TW" dirty="0" smtClean="0"/>
                        <a:t>P3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6" name="表格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7880755"/>
              </p:ext>
            </p:extLst>
          </p:nvPr>
        </p:nvGraphicFramePr>
        <p:xfrm>
          <a:off x="8736092" y="5003800"/>
          <a:ext cx="2082799" cy="138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799"/>
              </a:tblGrid>
              <a:tr h="370840"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聯絡我們 </a:t>
                      </a:r>
                      <a:r>
                        <a:rPr lang="en-US" altLang="zh-TW" dirty="0" smtClean="0"/>
                        <a:t>CH5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線上表單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聯絡方式</a:t>
                      </a:r>
                      <a:endParaRPr lang="en-US" altLang="zh-TW" dirty="0" smtClean="0"/>
                    </a:p>
                    <a:p>
                      <a:r>
                        <a:rPr lang="en-US" altLang="zh-TW" dirty="0" smtClean="0"/>
                        <a:t>EMAIL</a:t>
                      </a:r>
                      <a:r>
                        <a:rPr lang="zh-TW" altLang="en-US" dirty="0" smtClean="0"/>
                        <a:t>、電話</a:t>
                      </a:r>
                      <a:r>
                        <a:rPr lang="en-US" altLang="zh-TW" dirty="0" smtClean="0"/>
                        <a:t>..</a:t>
                      </a:r>
                      <a:r>
                        <a:rPr lang="zh-TW" altLang="en-US" dirty="0" smtClean="0"/>
                        <a:t>等</a:t>
                      </a:r>
                      <a:endParaRPr lang="zh-TW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7" name="文字方塊 16"/>
          <p:cNvSpPr txBox="1"/>
          <p:nvPr/>
        </p:nvSpPr>
        <p:spPr>
          <a:xfrm>
            <a:off x="1602463" y="407406"/>
            <a:ext cx="48617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400" dirty="0" smtClean="0"/>
              <a:t>網站主體架構圖</a:t>
            </a:r>
            <a:endParaRPr lang="zh-TW" altLang="en-US" sz="4400" dirty="0"/>
          </a:p>
        </p:txBody>
      </p:sp>
    </p:spTree>
    <p:extLst>
      <p:ext uri="{BB962C8B-B14F-4D97-AF65-F5344CB8AC3E}">
        <p14:creationId xmlns:p14="http://schemas.microsoft.com/office/powerpoint/2010/main" val="2671292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839788" y="457200"/>
            <a:ext cx="3252378" cy="1600200"/>
          </a:xfrm>
        </p:spPr>
        <p:txBody>
          <a:bodyPr/>
          <a:lstStyle/>
          <a:p>
            <a:r>
              <a:rPr lang="en-US" altLang="zh-TW" dirty="0" smtClean="0"/>
              <a:t>P8</a:t>
            </a:r>
            <a:r>
              <a:rPr lang="zh-TW" altLang="en-US" dirty="0" smtClean="0"/>
              <a:t> 大型廚餘高速消滅設備</a:t>
            </a:r>
            <a:r>
              <a:rPr lang="zh-TW" altLang="en-US" dirty="0"/>
              <a:t/>
            </a:r>
            <a:br>
              <a:rPr lang="zh-TW" altLang="en-US" dirty="0"/>
            </a:br>
            <a:endParaRPr lang="zh-TW" altLang="en-US" dirty="0"/>
          </a:p>
        </p:txBody>
      </p:sp>
      <p:sp>
        <p:nvSpPr>
          <p:cNvPr id="6" name="文字版面配置區 5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2265551" cy="3811588"/>
          </a:xfrm>
        </p:spPr>
        <p:txBody>
          <a:bodyPr/>
          <a:lstStyle/>
          <a:p>
            <a:r>
              <a:rPr lang="zh-TW" altLang="en-US" dirty="0"/>
              <a:t>針對廚餘、堆肥等有機物，利用廚餘消滅酵素，在</a:t>
            </a:r>
            <a:r>
              <a:rPr lang="en-US" altLang="zh-TW" dirty="0"/>
              <a:t>2-3</a:t>
            </a:r>
            <a:r>
              <a:rPr lang="zh-TW" altLang="en-US" dirty="0"/>
              <a:t>小時內，將廚餘快速分解，解容可達到</a:t>
            </a:r>
            <a:r>
              <a:rPr lang="en-US" altLang="zh-TW" dirty="0"/>
              <a:t>85%</a:t>
            </a:r>
            <a:r>
              <a:rPr lang="zh-TW" altLang="en-US" dirty="0"/>
              <a:t>。</a:t>
            </a:r>
            <a:endParaRPr lang="en-US" altLang="zh-TW" dirty="0"/>
          </a:p>
          <a:p>
            <a:r>
              <a:rPr lang="zh-TW" altLang="en-US" dirty="0"/>
              <a:t>適用於中央廚房、團膳公司、學校</a:t>
            </a:r>
            <a:r>
              <a:rPr lang="en-US" altLang="zh-TW" dirty="0"/>
              <a:t>…</a:t>
            </a:r>
            <a:r>
              <a:rPr lang="zh-TW" altLang="en-US" dirty="0"/>
              <a:t>等，具有大量產生廚餘之環境</a:t>
            </a:r>
            <a:r>
              <a:rPr lang="zh-TW" altLang="en-US" dirty="0" smtClean="0"/>
              <a:t>場所</a:t>
            </a:r>
            <a:r>
              <a:rPr lang="zh-TW" altLang="en-US" dirty="0"/>
              <a:t>，</a:t>
            </a:r>
            <a:r>
              <a:rPr lang="zh-TW" altLang="en-US" dirty="0" smtClean="0"/>
              <a:t>大約</a:t>
            </a:r>
            <a:r>
              <a:rPr lang="zh-TW" altLang="en-US" dirty="0"/>
              <a:t>每日處理</a:t>
            </a:r>
            <a:r>
              <a:rPr lang="zh-TW" altLang="en-US" dirty="0" smtClean="0"/>
              <a:t>量</a:t>
            </a:r>
            <a:r>
              <a:rPr lang="en-US" altLang="zh-TW" dirty="0" smtClean="0"/>
              <a:t>3</a:t>
            </a:r>
            <a:r>
              <a:rPr lang="zh-TW" altLang="en-US" dirty="0" smtClean="0"/>
              <a:t>噸以上可採用。最大可達到日處理量</a:t>
            </a:r>
            <a:r>
              <a:rPr lang="en-US" altLang="zh-TW" dirty="0" smtClean="0"/>
              <a:t>20</a:t>
            </a:r>
            <a:r>
              <a:rPr lang="zh-TW" altLang="en-US" dirty="0" smtClean="0"/>
              <a:t>噸。</a:t>
            </a:r>
            <a:endParaRPr lang="zh-TW" altLang="zh-TW" dirty="0"/>
          </a:p>
        </p:txBody>
      </p:sp>
      <p:pic>
        <p:nvPicPr>
          <p:cNvPr id="8" name="图片 3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5092" y="1167989"/>
            <a:ext cx="6262688" cy="4191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73256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839788" y="457200"/>
            <a:ext cx="3252378" cy="1600200"/>
          </a:xfrm>
        </p:spPr>
        <p:txBody>
          <a:bodyPr/>
          <a:lstStyle/>
          <a:p>
            <a:r>
              <a:rPr lang="en-US" altLang="zh-TW" dirty="0" smtClean="0"/>
              <a:t>P9</a:t>
            </a:r>
            <a:r>
              <a:rPr lang="zh-TW" altLang="en-US" dirty="0" smtClean="0"/>
              <a:t> 訂製廚餘處理系統</a:t>
            </a:r>
            <a:r>
              <a:rPr lang="zh-TW" altLang="en-US" dirty="0"/>
              <a:t/>
            </a:r>
            <a:br>
              <a:rPr lang="zh-TW" altLang="en-US" dirty="0"/>
            </a:br>
            <a:endParaRPr lang="zh-TW" altLang="en-US" dirty="0"/>
          </a:p>
        </p:txBody>
      </p:sp>
      <p:sp>
        <p:nvSpPr>
          <p:cNvPr id="8" name="文字版面配置區 5"/>
          <p:cNvSpPr txBox="1">
            <a:spLocks/>
          </p:cNvSpPr>
          <p:nvPr/>
        </p:nvSpPr>
        <p:spPr>
          <a:xfrm>
            <a:off x="1409740" y="2028730"/>
            <a:ext cx="2265551" cy="38115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 smtClean="0"/>
              <a:t>針對各個環境不同，可依據客戶需求調整訂製，如有其他特殊需求，請洽本公司。</a:t>
            </a:r>
            <a:endParaRPr lang="zh-TW" altLang="zh-TW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6773" y="4089953"/>
            <a:ext cx="5080000" cy="2413000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559" y="2957339"/>
            <a:ext cx="4666675" cy="3949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256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A_矩形 2">
            <a:extLst>
              <a:ext uri="{FF2B5EF4-FFF2-40B4-BE49-F238E27FC236}">
                <a16:creationId xmlns="" xmlns:a16="http://schemas.microsoft.com/office/drawing/2014/main" id="{DE7714CF-4288-4227-BA0F-A241C26A7CF5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1524001" y="2711450"/>
            <a:ext cx="1573213" cy="15367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en-US" altLang="zh-CN" sz="6000" dirty="0">
                <a:solidFill>
                  <a:srgbClr val="FCFCFC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03</a:t>
            </a:r>
            <a:endParaRPr lang="zh-CN" altLang="en-US" sz="6000" dirty="0">
              <a:solidFill>
                <a:srgbClr val="FCFCFC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PA_文本框 3">
            <a:extLst>
              <a:ext uri="{FF2B5EF4-FFF2-40B4-BE49-F238E27FC236}">
                <a16:creationId xmlns="" xmlns:a16="http://schemas.microsoft.com/office/drawing/2014/main" id="{92CF3A66-E572-4B18-A5C8-065820B5702B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1460501" y="2727325"/>
            <a:ext cx="1636713" cy="400050"/>
          </a:xfrm>
          <a:prstGeom prst="rect">
            <a:avLst/>
          </a:prstGeom>
          <a:noFill/>
        </p:spPr>
        <p:txBody>
          <a:bodyPr lIns="0" rIns="0"/>
          <a:lstStyle/>
          <a:p>
            <a:pPr algn="r">
              <a:defRPr/>
            </a:pPr>
            <a:r>
              <a:rPr lang="en-US" altLang="zh-CN" sz="2000" spc="500" dirty="0">
                <a:solidFill>
                  <a:srgbClr val="FCFCFC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PART</a:t>
            </a:r>
            <a:endParaRPr lang="zh-CN" altLang="en-US" sz="2000" spc="500" dirty="0">
              <a:solidFill>
                <a:srgbClr val="FCFCFC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PA_文本框 4">
            <a:extLst>
              <a:ext uri="{FF2B5EF4-FFF2-40B4-BE49-F238E27FC236}">
                <a16:creationId xmlns="" xmlns:a16="http://schemas.microsoft.com/office/drawing/2014/main" id="{B1ACFA47-5D0F-4092-9710-34F09863DC97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3097214" y="2979738"/>
            <a:ext cx="7570787" cy="1136650"/>
          </a:xfrm>
          <a:prstGeom prst="rect">
            <a:avLst/>
          </a:prstGeom>
          <a:noFill/>
        </p:spPr>
        <p:txBody>
          <a:bodyPr rIns="360000">
            <a:norm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zh-TW" altLang="en-US" sz="4800" dirty="0" smtClean="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                 </a:t>
            </a:r>
            <a:r>
              <a:rPr lang="zh-TW" altLang="en-US" sz="4800" dirty="0" smtClean="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專案規劃</a:t>
            </a:r>
            <a:endParaRPr lang="zh-CN" altLang="en-US" sz="4800" dirty="0">
              <a:solidFill>
                <a:schemeClr val="accent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10" name="PA_直接连接符 9">
            <a:extLst>
              <a:ext uri="{FF2B5EF4-FFF2-40B4-BE49-F238E27FC236}">
                <a16:creationId xmlns="" xmlns:a16="http://schemas.microsoft.com/office/drawing/2014/main" id="{561E68A9-2C5E-454D-BB49-D6BFF6B5B250}"/>
              </a:ext>
            </a:extLst>
          </p:cNvPr>
          <p:cNvCxnSpPr>
            <a:cxnSpLocks/>
          </p:cNvCxnSpPr>
          <p:nvPr>
            <p:custDataLst>
              <p:tags r:id="rId5"/>
            </p:custDataLst>
          </p:nvPr>
        </p:nvCxnSpPr>
        <p:spPr>
          <a:xfrm>
            <a:off x="3483429" y="3848100"/>
            <a:ext cx="7184571" cy="0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56310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 autoUpdateAnimBg="0"/>
      <p:bldP spid="4" grpId="0"/>
      <p:bldP spid="5" grpId="0" animBg="1" autoUpdateAnimBg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A_矩形 2">
            <a:extLst>
              <a:ext uri="{FF2B5EF4-FFF2-40B4-BE49-F238E27FC236}">
                <a16:creationId xmlns="" xmlns:a16="http://schemas.microsoft.com/office/drawing/2014/main" id="{DE7714CF-4288-4227-BA0F-A241C26A7CF5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1524001" y="2711450"/>
            <a:ext cx="1573213" cy="15367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en-US" altLang="zh-CN" sz="6000" dirty="0">
                <a:solidFill>
                  <a:srgbClr val="FCFCFC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01</a:t>
            </a:r>
            <a:endParaRPr lang="zh-CN" altLang="en-US" sz="6000" dirty="0">
              <a:solidFill>
                <a:srgbClr val="FCFCFC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PA_文本框 3">
            <a:extLst>
              <a:ext uri="{FF2B5EF4-FFF2-40B4-BE49-F238E27FC236}">
                <a16:creationId xmlns="" xmlns:a16="http://schemas.microsoft.com/office/drawing/2014/main" id="{92CF3A66-E572-4B18-A5C8-065820B5702B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1460501" y="2727325"/>
            <a:ext cx="1636713" cy="400050"/>
          </a:xfrm>
          <a:prstGeom prst="rect">
            <a:avLst/>
          </a:prstGeom>
          <a:noFill/>
        </p:spPr>
        <p:txBody>
          <a:bodyPr lIns="0" rIns="0"/>
          <a:lstStyle/>
          <a:p>
            <a:pPr algn="r">
              <a:defRPr/>
            </a:pPr>
            <a:r>
              <a:rPr lang="en-US" altLang="zh-CN" sz="2000" spc="500" dirty="0">
                <a:solidFill>
                  <a:srgbClr val="FCFCFC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PART</a:t>
            </a:r>
            <a:endParaRPr lang="zh-CN" altLang="en-US" sz="2000" spc="500" dirty="0">
              <a:solidFill>
                <a:srgbClr val="FCFCFC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PA_文本框 4">
            <a:extLst>
              <a:ext uri="{FF2B5EF4-FFF2-40B4-BE49-F238E27FC236}">
                <a16:creationId xmlns="" xmlns:a16="http://schemas.microsoft.com/office/drawing/2014/main" id="{B1ACFA47-5D0F-4092-9710-34F09863DC97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3097214" y="2979738"/>
            <a:ext cx="7570787" cy="1136650"/>
          </a:xfrm>
          <a:prstGeom prst="rect">
            <a:avLst/>
          </a:prstGeom>
          <a:noFill/>
        </p:spPr>
        <p:txBody>
          <a:bodyPr rIns="360000">
            <a:norm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zh-TW" altLang="en-US" sz="4800" dirty="0" smtClean="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          </a:t>
            </a:r>
            <a:r>
              <a:rPr lang="zh-TW" altLang="en-US" sz="4800" dirty="0" smtClean="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主頁</a:t>
            </a:r>
            <a:endParaRPr lang="zh-CN" altLang="en-US" sz="4800" dirty="0">
              <a:solidFill>
                <a:schemeClr val="accent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10" name="PA_直接连接符 9">
            <a:extLst>
              <a:ext uri="{FF2B5EF4-FFF2-40B4-BE49-F238E27FC236}">
                <a16:creationId xmlns="" xmlns:a16="http://schemas.microsoft.com/office/drawing/2014/main" id="{561E68A9-2C5E-454D-BB49-D6BFF6B5B250}"/>
              </a:ext>
            </a:extLst>
          </p:cNvPr>
          <p:cNvCxnSpPr>
            <a:cxnSpLocks/>
          </p:cNvCxnSpPr>
          <p:nvPr>
            <p:custDataLst>
              <p:tags r:id="rId5"/>
            </p:custDataLst>
          </p:nvPr>
        </p:nvCxnSpPr>
        <p:spPr>
          <a:xfrm>
            <a:off x="3483429" y="3848100"/>
            <a:ext cx="7184571" cy="0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3009299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 autoUpdateAnimBg="0"/>
      <p:bldP spid="4" grpId="0"/>
      <p:bldP spid="5" grpId="0" animBg="1" autoUpdateAnimBg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839788" y="457200"/>
            <a:ext cx="2998881" cy="1600200"/>
          </a:xfrm>
        </p:spPr>
        <p:txBody>
          <a:bodyPr/>
          <a:lstStyle/>
          <a:p>
            <a:r>
              <a:rPr lang="en-US" altLang="zh-TW" dirty="0"/>
              <a:t>P1</a:t>
            </a:r>
            <a:r>
              <a:rPr lang="zh-TW" altLang="en-US" dirty="0"/>
              <a:t> 宗旨</a:t>
            </a:r>
            <a:br>
              <a:rPr lang="zh-TW" altLang="en-US" dirty="0"/>
            </a:br>
            <a:endParaRPr lang="zh-TW" altLang="en-US" dirty="0"/>
          </a:p>
        </p:txBody>
      </p:sp>
      <p:sp>
        <p:nvSpPr>
          <p:cNvPr id="6" name="文字版面配置區 5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2265551" cy="3811588"/>
          </a:xfrm>
        </p:spPr>
        <p:txBody>
          <a:bodyPr/>
          <a:lstStyle/>
          <a:p>
            <a:r>
              <a:rPr lang="zh-TW" altLang="en-US" dirty="0" smtClean="0"/>
              <a:t>解決日益嚴重的廚餘危機</a:t>
            </a:r>
            <a:endParaRPr lang="zh-TW" altLang="en-US" dirty="0"/>
          </a:p>
        </p:txBody>
      </p:sp>
      <p:pic>
        <p:nvPicPr>
          <p:cNvPr id="7" name="圖片版面配置區 6"/>
          <p:cNvPicPr>
            <a:picLocks noGrp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62" r="6862"/>
          <a:stretch>
            <a:fillRect/>
          </a:stretch>
        </p:blipFill>
        <p:spPr>
          <a:xfrm>
            <a:off x="3431264" y="1068905"/>
            <a:ext cx="7571039" cy="4873625"/>
          </a:xfrm>
          <a:prstGeom prst="rect">
            <a:avLst/>
          </a:prstGeom>
          <a:effectLst>
            <a:glow rad="381000">
              <a:schemeClr val="accent1">
                <a:alpha val="0"/>
              </a:schemeClr>
            </a:glow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1215818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839788" y="457200"/>
            <a:ext cx="2998881" cy="1600200"/>
          </a:xfrm>
        </p:spPr>
        <p:txBody>
          <a:bodyPr/>
          <a:lstStyle/>
          <a:p>
            <a:r>
              <a:rPr lang="en-US" altLang="zh-TW" dirty="0" smtClean="0"/>
              <a:t>P2</a:t>
            </a:r>
            <a:r>
              <a:rPr lang="zh-TW" altLang="en-US" dirty="0" smtClean="0"/>
              <a:t> 概述</a:t>
            </a:r>
            <a:r>
              <a:rPr lang="zh-TW" altLang="en-US" dirty="0"/>
              <a:t/>
            </a:r>
            <a:br>
              <a:rPr lang="zh-TW" altLang="en-US" dirty="0"/>
            </a:br>
            <a:endParaRPr lang="zh-TW" altLang="en-US" dirty="0"/>
          </a:p>
        </p:txBody>
      </p:sp>
      <p:sp>
        <p:nvSpPr>
          <p:cNvPr id="6" name="文字版面配置區 5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2265551" cy="3811588"/>
          </a:xfrm>
        </p:spPr>
        <p:txBody>
          <a:bodyPr/>
          <a:lstStyle/>
          <a:p>
            <a:r>
              <a:rPr lang="en-US" altLang="zh-TW" dirty="0"/>
              <a:t>Q1</a:t>
            </a:r>
            <a:r>
              <a:rPr lang="zh-TW" altLang="zh-TW" dirty="0"/>
              <a:t>你知道嗎</a:t>
            </a:r>
            <a:r>
              <a:rPr lang="en-US" altLang="zh-TW" dirty="0" smtClean="0"/>
              <a:t>?.</a:t>
            </a:r>
          </a:p>
          <a:p>
            <a:r>
              <a:rPr lang="zh-TW" altLang="en-US" dirty="0"/>
              <a:t>每年全世界大約有</a:t>
            </a:r>
            <a:r>
              <a:rPr lang="en-US" altLang="zh-TW" dirty="0"/>
              <a:t>13</a:t>
            </a:r>
            <a:r>
              <a:rPr lang="zh-TW" altLang="en-US" dirty="0"/>
              <a:t>億噸遭丟棄或浪費</a:t>
            </a:r>
            <a:r>
              <a:rPr lang="zh-TW" altLang="en-US" dirty="0" smtClean="0"/>
              <a:t>。</a:t>
            </a:r>
            <a:endParaRPr lang="zh-TW" altLang="zh-TW" dirty="0"/>
          </a:p>
          <a:p>
            <a:r>
              <a:rPr lang="zh-TW" altLang="zh-TW" dirty="0"/>
              <a:t>全台每日約有</a:t>
            </a:r>
            <a:r>
              <a:rPr lang="en-US" altLang="zh-TW" dirty="0"/>
              <a:t>207</a:t>
            </a:r>
            <a:r>
              <a:rPr lang="zh-TW" altLang="zh-TW" dirty="0"/>
              <a:t>噸廚餘</a:t>
            </a:r>
            <a:r>
              <a:rPr lang="zh-TW" altLang="zh-TW" dirty="0" smtClean="0"/>
              <a:t>產生</a:t>
            </a:r>
            <a:r>
              <a:rPr lang="zh-TW" altLang="en-US" dirty="0" smtClean="0"/>
              <a:t>。</a:t>
            </a:r>
            <a:endParaRPr lang="en-US" altLang="zh-TW" dirty="0" smtClean="0"/>
          </a:p>
        </p:txBody>
      </p:sp>
      <p:pic>
        <p:nvPicPr>
          <p:cNvPr id="8" name="圖片版面配置區 7"/>
          <p:cNvPicPr>
            <a:picLocks noGrp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2" r="2232"/>
          <a:stretch>
            <a:fillRect/>
          </a:stretch>
        </p:blipFill>
        <p:spPr>
          <a:xfrm>
            <a:off x="4232574" y="987425"/>
            <a:ext cx="6172200" cy="487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150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839788" y="457200"/>
            <a:ext cx="2998881" cy="1600200"/>
          </a:xfrm>
        </p:spPr>
        <p:txBody>
          <a:bodyPr/>
          <a:lstStyle/>
          <a:p>
            <a:r>
              <a:rPr lang="en-US" altLang="zh-TW" dirty="0" smtClean="0"/>
              <a:t>P2</a:t>
            </a:r>
            <a:r>
              <a:rPr lang="zh-TW" altLang="en-US" dirty="0" smtClean="0"/>
              <a:t> 概述</a:t>
            </a:r>
            <a:r>
              <a:rPr lang="zh-TW" altLang="en-US" dirty="0"/>
              <a:t/>
            </a:r>
            <a:br>
              <a:rPr lang="zh-TW" altLang="en-US" dirty="0"/>
            </a:br>
            <a:endParaRPr lang="zh-TW" altLang="en-US" dirty="0"/>
          </a:p>
        </p:txBody>
      </p:sp>
      <p:sp>
        <p:nvSpPr>
          <p:cNvPr id="6" name="文字版面配置區 5"/>
          <p:cNvSpPr>
            <a:spLocks noGrp="1"/>
          </p:cNvSpPr>
          <p:nvPr>
            <p:ph type="body" sz="half" idx="2"/>
          </p:nvPr>
        </p:nvSpPr>
        <p:spPr>
          <a:xfrm>
            <a:off x="4877634" y="1259915"/>
            <a:ext cx="2265551" cy="1056992"/>
          </a:xfrm>
        </p:spPr>
        <p:txBody>
          <a:bodyPr/>
          <a:lstStyle/>
          <a:p>
            <a:r>
              <a:rPr lang="en-US" altLang="zh-TW" dirty="0" smtClean="0"/>
              <a:t>Q2 </a:t>
            </a:r>
            <a:r>
              <a:rPr lang="zh-TW" altLang="zh-TW" dirty="0"/>
              <a:t>你知道，廚餘浪費了多少資源嗎</a:t>
            </a:r>
            <a:r>
              <a:rPr lang="en-US" altLang="zh-TW" dirty="0"/>
              <a:t>?</a:t>
            </a:r>
            <a:endParaRPr lang="zh-TW" altLang="zh-TW" dirty="0"/>
          </a:p>
        </p:txBody>
      </p:sp>
      <p:sp>
        <p:nvSpPr>
          <p:cNvPr id="10" name="Rectangle 40"/>
          <p:cNvSpPr/>
          <p:nvPr/>
        </p:nvSpPr>
        <p:spPr>
          <a:xfrm>
            <a:off x="3739326" y="2316907"/>
            <a:ext cx="760499" cy="20621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800" dirty="0">
                <a:solidFill>
                  <a:srgbClr val="063D54"/>
                </a:solidFill>
                <a:latin typeface="Open Sans Light" pitchFamily="34" charset="0"/>
                <a:ea typeface="Open Sans Light" pitchFamily="34" charset="0"/>
                <a:cs typeface="Open Sans Light" pitchFamily="34" charset="0"/>
              </a:rPr>
              <a:t>2</a:t>
            </a:r>
          </a:p>
        </p:txBody>
      </p:sp>
      <p:sp>
        <p:nvSpPr>
          <p:cNvPr id="14" name="Rectangle 43"/>
          <p:cNvSpPr/>
          <p:nvPr/>
        </p:nvSpPr>
        <p:spPr>
          <a:xfrm>
            <a:off x="6692096" y="2316907"/>
            <a:ext cx="760499" cy="20621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800" dirty="0">
                <a:latin typeface="Open Sans Light" pitchFamily="34" charset="0"/>
                <a:ea typeface="Open Sans Light" pitchFamily="34" charset="0"/>
                <a:cs typeface="Open Sans Light" pitchFamily="34" charset="0"/>
              </a:rPr>
              <a:t>3</a:t>
            </a:r>
          </a:p>
        </p:txBody>
      </p:sp>
      <p:sp>
        <p:nvSpPr>
          <p:cNvPr id="17" name="Rectangle 46"/>
          <p:cNvSpPr/>
          <p:nvPr/>
        </p:nvSpPr>
        <p:spPr>
          <a:xfrm>
            <a:off x="9644868" y="2316907"/>
            <a:ext cx="760499" cy="206210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12800" dirty="0">
                <a:solidFill>
                  <a:srgbClr val="063D54"/>
                </a:solidFill>
                <a:latin typeface="Open Sans Light" pitchFamily="34" charset="0"/>
                <a:ea typeface="Open Sans Light" pitchFamily="34" charset="0"/>
                <a:cs typeface="Open Sans Light" pitchFamily="34" charset="0"/>
              </a:rPr>
              <a:t>4</a:t>
            </a:r>
          </a:p>
        </p:txBody>
      </p:sp>
      <p:grpSp>
        <p:nvGrpSpPr>
          <p:cNvPr id="18" name="组合 1">
            <a:extLst>
              <a:ext uri="{FF2B5EF4-FFF2-40B4-BE49-F238E27FC236}">
                <a16:creationId xmlns="" xmlns:a16="http://schemas.microsoft.com/office/drawing/2014/main" id="{E57EC1D2-7FFD-413D-88A1-23928AEB68F9}"/>
              </a:ext>
            </a:extLst>
          </p:cNvPr>
          <p:cNvGrpSpPr/>
          <p:nvPr/>
        </p:nvGrpSpPr>
        <p:grpSpPr>
          <a:xfrm>
            <a:off x="691303" y="2316907"/>
            <a:ext cx="2053782" cy="2589529"/>
            <a:chOff x="666712" y="1333486"/>
            <a:chExt cx="2053782" cy="2589529"/>
          </a:xfrm>
        </p:grpSpPr>
        <p:grpSp>
          <p:nvGrpSpPr>
            <p:cNvPr id="19" name="Group 47"/>
            <p:cNvGrpSpPr/>
            <p:nvPr/>
          </p:nvGrpSpPr>
          <p:grpSpPr>
            <a:xfrm>
              <a:off x="720272" y="1333486"/>
              <a:ext cx="1594522" cy="2312529"/>
              <a:chOff x="540204" y="1000114"/>
              <a:chExt cx="2861223" cy="1734397"/>
            </a:xfrm>
          </p:grpSpPr>
          <p:sp>
            <p:nvSpPr>
              <p:cNvPr id="21" name="Rectangle 33"/>
              <p:cNvSpPr/>
              <p:nvPr/>
            </p:nvSpPr>
            <p:spPr>
              <a:xfrm>
                <a:off x="540204" y="2357436"/>
                <a:ext cx="2861223" cy="3770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endParaRPr lang="en-US" sz="2667" dirty="0">
                  <a:latin typeface="Open Sans Light" pitchFamily="34" charset="0"/>
                  <a:ea typeface="Open Sans Light" pitchFamily="34" charset="0"/>
                  <a:cs typeface="Open Sans Light" pitchFamily="34" charset="0"/>
                </a:endParaRPr>
              </a:p>
            </p:txBody>
          </p:sp>
          <p:sp>
            <p:nvSpPr>
              <p:cNvPr id="22" name="Rectangle 34"/>
              <p:cNvSpPr/>
              <p:nvPr/>
            </p:nvSpPr>
            <p:spPr>
              <a:xfrm>
                <a:off x="939803" y="1000114"/>
                <a:ext cx="570374" cy="154657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2800" dirty="0" smtClean="0">
                    <a:latin typeface="Open Sans Light" pitchFamily="34" charset="0"/>
                    <a:ea typeface="Open Sans Light" pitchFamily="34" charset="0"/>
                    <a:cs typeface="Open Sans Light" pitchFamily="34" charset="0"/>
                  </a:rPr>
                  <a:t>1</a:t>
                </a:r>
                <a:endParaRPr lang="en-US" sz="1200" dirty="0">
                  <a:latin typeface="Open Sans Light" pitchFamily="34" charset="0"/>
                  <a:ea typeface="Open Sans Light" pitchFamily="34" charset="0"/>
                  <a:cs typeface="Open Sans Light" pitchFamily="34" charset="0"/>
                </a:endParaRPr>
              </a:p>
            </p:txBody>
          </p:sp>
        </p:grpSp>
        <p:sp>
          <p:nvSpPr>
            <p:cNvPr id="20" name="Rectangle 38">
              <a:extLst>
                <a:ext uri="{FF2B5EF4-FFF2-40B4-BE49-F238E27FC236}">
                  <a16:creationId xmlns="" xmlns:a16="http://schemas.microsoft.com/office/drawing/2014/main" id="{E16C6D34-B6AA-403F-81B0-85995D57BE06}"/>
                </a:ext>
              </a:extLst>
            </p:cNvPr>
            <p:cNvSpPr/>
            <p:nvPr/>
          </p:nvSpPr>
          <p:spPr>
            <a:xfrm>
              <a:off x="666712" y="3646016"/>
              <a:ext cx="2053782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endParaRPr lang="ms-MY" sz="1200" dirty="0">
                <a:latin typeface="Open Sans Light" pitchFamily="34" charset="0"/>
                <a:ea typeface="Open Sans Light" pitchFamily="34" charset="0"/>
                <a:cs typeface="Open Sans Light" pitchFamily="34" charset="0"/>
              </a:endParaRPr>
            </a:p>
          </p:txBody>
        </p:sp>
      </p:grpSp>
      <p:sp>
        <p:nvSpPr>
          <p:cNvPr id="2" name="文字方塊 1"/>
          <p:cNvSpPr txBox="1"/>
          <p:nvPr/>
        </p:nvSpPr>
        <p:spPr>
          <a:xfrm>
            <a:off x="1542124" y="3603279"/>
            <a:ext cx="1202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萬億美金</a:t>
            </a:r>
            <a:endParaRPr lang="zh-TW" altLang="en-US" dirty="0"/>
          </a:p>
        </p:txBody>
      </p:sp>
      <p:sp>
        <p:nvSpPr>
          <p:cNvPr id="3" name="矩形 2"/>
          <p:cNvSpPr/>
          <p:nvPr/>
        </p:nvSpPr>
        <p:spPr>
          <a:xfrm>
            <a:off x="393100" y="4252201"/>
            <a:ext cx="265018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 smtClean="0"/>
              <a:t>全世界</a:t>
            </a:r>
            <a:r>
              <a:rPr lang="zh-TW" altLang="en-US" dirty="0"/>
              <a:t>人類</a:t>
            </a:r>
            <a:r>
              <a:rPr lang="zh-TW" altLang="en-US" dirty="0" smtClean="0"/>
              <a:t>每年</a:t>
            </a:r>
            <a:r>
              <a:rPr lang="zh-TW" altLang="en-US" dirty="0"/>
              <a:t>丟棄或</a:t>
            </a:r>
            <a:r>
              <a:rPr lang="zh-TW" altLang="en-US" dirty="0" smtClean="0"/>
              <a:t>浪費的</a:t>
            </a:r>
            <a:r>
              <a:rPr lang="zh-TW" altLang="en-US" dirty="0"/>
              <a:t>糧食中</a:t>
            </a:r>
            <a:r>
              <a:rPr lang="zh-TW" altLang="en-US" dirty="0" smtClean="0"/>
              <a:t>大約</a:t>
            </a:r>
            <a:r>
              <a:rPr lang="en-US" altLang="zh-TW" dirty="0"/>
              <a:t>13</a:t>
            </a:r>
            <a:r>
              <a:rPr lang="zh-TW" altLang="en-US" dirty="0"/>
              <a:t>億</a:t>
            </a:r>
            <a:r>
              <a:rPr lang="zh-TW" altLang="en-US" dirty="0" smtClean="0"/>
              <a:t>噸。價值</a:t>
            </a:r>
            <a:r>
              <a:rPr lang="en-US" altLang="zh-TW" dirty="0" smtClean="0"/>
              <a:t>1</a:t>
            </a:r>
            <a:r>
              <a:rPr lang="zh-TW" altLang="en-US" dirty="0" smtClean="0"/>
              <a:t>萬億美金。</a:t>
            </a:r>
            <a:endParaRPr lang="zh-TW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3174731" y="4260105"/>
            <a:ext cx="265018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zh-TW" altLang="en-US" dirty="0"/>
              <a:t>如果食物垃圾是一個國家，它將成為第三大溫室氣體排放國（僅次於中國和美國）。</a:t>
            </a:r>
          </a:p>
        </p:txBody>
      </p:sp>
      <p:sp>
        <p:nvSpPr>
          <p:cNvPr id="26" name="矩形 25"/>
          <p:cNvSpPr/>
          <p:nvPr/>
        </p:nvSpPr>
        <p:spPr>
          <a:xfrm>
            <a:off x="6127500" y="4260104"/>
            <a:ext cx="265018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 smtClean="0"/>
              <a:t>全球生產的糧食</a:t>
            </a:r>
            <a:r>
              <a:rPr lang="zh-TW" altLang="en-US" dirty="0"/>
              <a:t>中大約有</a:t>
            </a:r>
            <a:r>
              <a:rPr lang="zh-TW" altLang="en-US" dirty="0" smtClean="0"/>
              <a:t>三分之一丟棄或</a:t>
            </a:r>
            <a:r>
              <a:rPr lang="zh-TW" altLang="en-US" dirty="0"/>
              <a:t>浪費。</a:t>
            </a:r>
            <a:endParaRPr lang="zh-TW" altLang="en-US" dirty="0"/>
          </a:p>
        </p:txBody>
      </p:sp>
      <p:sp>
        <p:nvSpPr>
          <p:cNvPr id="27" name="文字方塊 26"/>
          <p:cNvSpPr txBox="1"/>
          <p:nvPr/>
        </p:nvSpPr>
        <p:spPr>
          <a:xfrm>
            <a:off x="7574726" y="3603279"/>
            <a:ext cx="1202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分之一</a:t>
            </a:r>
            <a:endParaRPr lang="zh-TW" altLang="en-US" dirty="0"/>
          </a:p>
        </p:txBody>
      </p:sp>
      <p:sp>
        <p:nvSpPr>
          <p:cNvPr id="28" name="矩形 27"/>
          <p:cNvSpPr/>
          <p:nvPr/>
        </p:nvSpPr>
        <p:spPr>
          <a:xfrm>
            <a:off x="9288503" y="4253352"/>
            <a:ext cx="265018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 smtClean="0"/>
              <a:t>消滅廚餘，至少還需要花費廚餘本身</a:t>
            </a:r>
            <a:r>
              <a:rPr lang="en-US" altLang="zh-TW" dirty="0" smtClean="0"/>
              <a:t>40%</a:t>
            </a:r>
            <a:r>
              <a:rPr lang="zh-TW" altLang="en-US" dirty="0" smtClean="0"/>
              <a:t>的費用。</a:t>
            </a:r>
            <a:endParaRPr lang="zh-TW" altLang="en-US" dirty="0"/>
          </a:p>
        </p:txBody>
      </p:sp>
      <p:sp>
        <p:nvSpPr>
          <p:cNvPr id="29" name="文字方塊 28"/>
          <p:cNvSpPr txBox="1"/>
          <p:nvPr/>
        </p:nvSpPr>
        <p:spPr>
          <a:xfrm>
            <a:off x="10405366" y="3603279"/>
            <a:ext cx="1717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latin typeface="Open Sans Light"/>
              </a:rPr>
              <a:t>0%</a:t>
            </a:r>
            <a:r>
              <a:rPr lang="zh-TW" altLang="en-US" dirty="0" smtClean="0"/>
              <a:t>的清理費用</a:t>
            </a:r>
            <a:endParaRPr lang="zh-TW" altLang="en-US" dirty="0"/>
          </a:p>
        </p:txBody>
      </p:sp>
      <p:sp>
        <p:nvSpPr>
          <p:cNvPr id="30" name="文字方塊 29"/>
          <p:cNvSpPr txBox="1"/>
          <p:nvPr/>
        </p:nvSpPr>
        <p:spPr>
          <a:xfrm>
            <a:off x="4660056" y="3603279"/>
            <a:ext cx="1202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溫室氣體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87650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839788" y="457200"/>
            <a:ext cx="2998881" cy="1600200"/>
          </a:xfrm>
        </p:spPr>
        <p:txBody>
          <a:bodyPr/>
          <a:lstStyle/>
          <a:p>
            <a:r>
              <a:rPr lang="en-US" altLang="zh-TW" dirty="0" smtClean="0"/>
              <a:t>P2</a:t>
            </a:r>
            <a:r>
              <a:rPr lang="zh-TW" altLang="en-US" dirty="0" smtClean="0"/>
              <a:t> 概述</a:t>
            </a:r>
            <a:r>
              <a:rPr lang="zh-TW" altLang="en-US" dirty="0"/>
              <a:t/>
            </a:r>
            <a:br>
              <a:rPr lang="zh-TW" altLang="en-US" dirty="0"/>
            </a:br>
            <a:endParaRPr lang="zh-TW" altLang="en-US" dirty="0"/>
          </a:p>
        </p:txBody>
      </p:sp>
      <p:sp>
        <p:nvSpPr>
          <p:cNvPr id="6" name="文字版面配置區 5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2265551" cy="3811588"/>
          </a:xfrm>
        </p:spPr>
        <p:txBody>
          <a:bodyPr/>
          <a:lstStyle/>
          <a:p>
            <a:r>
              <a:rPr lang="en-US" altLang="zh-TW" dirty="0" smtClean="0"/>
              <a:t>Q3</a:t>
            </a:r>
            <a:r>
              <a:rPr lang="zh-TW" altLang="en-US" dirty="0" smtClean="0"/>
              <a:t> </a:t>
            </a:r>
            <a:r>
              <a:rPr lang="zh-TW" altLang="zh-TW" dirty="0" smtClean="0"/>
              <a:t>你</a:t>
            </a:r>
            <a:r>
              <a:rPr lang="zh-TW" altLang="zh-TW" dirty="0"/>
              <a:t>知道廚餘去哪了嗎</a:t>
            </a:r>
            <a:r>
              <a:rPr lang="en-US" altLang="zh-TW" dirty="0"/>
              <a:t>?</a:t>
            </a:r>
            <a:endParaRPr lang="zh-TW" altLang="zh-TW" dirty="0"/>
          </a:p>
        </p:txBody>
      </p:sp>
      <p:pic>
        <p:nvPicPr>
          <p:cNvPr id="9" name="圖片 8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2677" y="895987"/>
            <a:ext cx="4813585" cy="5242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634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839788" y="457200"/>
            <a:ext cx="2998881" cy="1600200"/>
          </a:xfrm>
        </p:spPr>
        <p:txBody>
          <a:bodyPr/>
          <a:lstStyle/>
          <a:p>
            <a:r>
              <a:rPr lang="en-US" altLang="zh-TW" dirty="0" smtClean="0"/>
              <a:t>P3</a:t>
            </a:r>
            <a:r>
              <a:rPr lang="zh-TW" altLang="en-US" dirty="0" smtClean="0"/>
              <a:t> 目前</a:t>
            </a:r>
            <a:r>
              <a:rPr lang="zh-TW" altLang="en-US" dirty="0"/>
              <a:t/>
            </a:r>
            <a:br>
              <a:rPr lang="zh-TW" altLang="en-US" dirty="0"/>
            </a:br>
            <a:endParaRPr lang="zh-TW" altLang="en-US" dirty="0"/>
          </a:p>
        </p:txBody>
      </p:sp>
      <p:sp>
        <p:nvSpPr>
          <p:cNvPr id="6" name="文字版面配置區 5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2265551" cy="3811588"/>
          </a:xfrm>
        </p:spPr>
        <p:txBody>
          <a:bodyPr/>
          <a:lstStyle/>
          <a:p>
            <a:r>
              <a:rPr lang="zh-TW" altLang="en-US" dirty="0" smtClean="0"/>
              <a:t>目前，台灣三大回收廚餘的方式，都正面臨重大危機</a:t>
            </a:r>
            <a:endParaRPr lang="en-US" altLang="zh-TW" dirty="0" smtClean="0"/>
          </a:p>
          <a:p>
            <a:r>
              <a:rPr lang="en-US" altLang="zh-TW" dirty="0" smtClean="0"/>
              <a:t>1.</a:t>
            </a:r>
            <a:r>
              <a:rPr lang="zh-TW" altLang="en-US" dirty="0" smtClean="0"/>
              <a:t>焚化爐老舊，無法容納大量廚餘</a:t>
            </a:r>
            <a:endParaRPr lang="en-US" altLang="zh-TW" dirty="0" smtClean="0"/>
          </a:p>
          <a:p>
            <a:r>
              <a:rPr lang="en-US" altLang="zh-TW" dirty="0" smtClean="0"/>
              <a:t>2.</a:t>
            </a:r>
            <a:r>
              <a:rPr lang="zh-TW" altLang="en-US" dirty="0" smtClean="0"/>
              <a:t>非洲豬瘟導致進用廚餘餵豬</a:t>
            </a:r>
            <a:endParaRPr lang="en-US" altLang="zh-TW" dirty="0" smtClean="0"/>
          </a:p>
          <a:p>
            <a:r>
              <a:rPr lang="en-US" altLang="zh-TW" dirty="0" smtClean="0"/>
              <a:t>3.</a:t>
            </a:r>
            <a:r>
              <a:rPr lang="zh-TW" altLang="en-US" dirty="0" smtClean="0"/>
              <a:t>堆肥場難以開發，耗時長約</a:t>
            </a:r>
            <a:r>
              <a:rPr lang="en-US" altLang="zh-TW" dirty="0" smtClean="0"/>
              <a:t>2</a:t>
            </a:r>
            <a:r>
              <a:rPr lang="zh-TW" altLang="en-US" dirty="0" smtClean="0"/>
              <a:t>個月</a:t>
            </a:r>
            <a:endParaRPr lang="en-US" altLang="zh-TW" dirty="0" smtClean="0"/>
          </a:p>
          <a:p>
            <a:r>
              <a:rPr lang="en-US" altLang="zh-TW" dirty="0" smtClean="0"/>
              <a:t>4.</a:t>
            </a:r>
            <a:r>
              <a:rPr lang="zh-TW" altLang="en-US" dirty="0" smtClean="0"/>
              <a:t>生質能源廠，廚餘回收成本高</a:t>
            </a:r>
            <a:endParaRPr lang="zh-TW" altLang="zh-TW" dirty="0"/>
          </a:p>
        </p:txBody>
      </p:sp>
      <p:sp>
        <p:nvSpPr>
          <p:cNvPr id="5" name="Rectangle 1"/>
          <p:cNvSpPr/>
          <p:nvPr/>
        </p:nvSpPr>
        <p:spPr>
          <a:xfrm>
            <a:off x="6017626" y="154697"/>
            <a:ext cx="4580965" cy="6858000"/>
          </a:xfrm>
          <a:prstGeom prst="rect">
            <a:avLst/>
          </a:prstGeom>
          <a:gradFill flip="none" rotWithShape="1">
            <a:gsLst>
              <a:gs pos="0">
                <a:srgbClr val="000000"/>
              </a:gs>
              <a:gs pos="39999">
                <a:srgbClr val="0A128C"/>
              </a:gs>
              <a:gs pos="70000">
                <a:srgbClr val="181CC7"/>
              </a:gs>
              <a:gs pos="88000">
                <a:srgbClr val="7005D4"/>
              </a:gs>
              <a:gs pos="100000">
                <a:srgbClr val="8C3D91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" name="TextBox 75"/>
          <p:cNvSpPr txBox="1"/>
          <p:nvPr/>
        </p:nvSpPr>
        <p:spPr>
          <a:xfrm>
            <a:off x="6272300" y="1068539"/>
            <a:ext cx="4071616" cy="53368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TW" sz="4400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Lato Light"/>
              </a:rPr>
              <a:t>LAW</a:t>
            </a:r>
            <a:r>
              <a:rPr lang="zh-TW" altLang="en-US" sz="4400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Lato Light"/>
              </a:rPr>
              <a:t> 法規 </a:t>
            </a:r>
            <a:r>
              <a:rPr lang="zh-TW" altLang="en-US" sz="1200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環保署</a:t>
            </a:r>
            <a:r>
              <a:rPr lang="zh-TW" altLang="en-US" sz="1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規定每天超過</a:t>
            </a:r>
            <a:r>
              <a:rPr lang="en-US" altLang="zh-TW" sz="1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16</a:t>
            </a:r>
            <a:r>
              <a:rPr lang="zh-TW" altLang="en-US" sz="1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公斤的廚餘或每年</a:t>
            </a:r>
            <a:r>
              <a:rPr lang="en-US" altLang="zh-TW" sz="1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6</a:t>
            </a:r>
            <a:r>
              <a:rPr lang="zh-TW" altLang="en-US" sz="1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公噸以上者的廚餘都要上網</a:t>
            </a:r>
            <a:r>
              <a:rPr lang="zh-TW" altLang="en-US" sz="1200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申報，並且聘雇合法回收業者回收。</a:t>
            </a:r>
            <a:endParaRPr lang="en-US" altLang="zh-TW" sz="1200" dirty="0" smtClean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>
              <a:lnSpc>
                <a:spcPct val="120000"/>
              </a:lnSpc>
            </a:pPr>
            <a:endParaRPr lang="pt-BR" sz="12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Lato Light"/>
            </a:endParaRPr>
          </a:p>
          <a:p>
            <a:pPr algn="just">
              <a:lnSpc>
                <a:spcPct val="120000"/>
              </a:lnSpc>
            </a:pPr>
            <a:r>
              <a:rPr lang="zh-TW" altLang="en-US" sz="1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Lato Light"/>
              </a:rPr>
              <a:t>主旨：貴局函詢畜牧業廚餘蒸煮是否屬公告第八批固定污染源設置及</a:t>
            </a:r>
            <a:r>
              <a:rPr lang="zh-TW" altLang="en-US" sz="1200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Lato Light"/>
              </a:rPr>
              <a:t>操作許可</a:t>
            </a:r>
            <a:r>
              <a:rPr lang="zh-TW" altLang="en-US" sz="1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Lato Light"/>
              </a:rPr>
              <a:t>製程疑義一案，復如說明，請查照</a:t>
            </a:r>
            <a:r>
              <a:rPr lang="zh-TW" altLang="en-US" sz="1200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Lato Light"/>
              </a:rPr>
              <a:t>。</a:t>
            </a:r>
            <a:endParaRPr lang="en-US" altLang="zh-TW" sz="1200" dirty="0" smtClean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Lato Light"/>
            </a:endParaRPr>
          </a:p>
          <a:p>
            <a:pPr algn="just">
              <a:lnSpc>
                <a:spcPct val="120000"/>
              </a:lnSpc>
            </a:pPr>
            <a:endParaRPr lang="zh-TW" altLang="en-US" sz="12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Lato Light"/>
            </a:endParaRPr>
          </a:p>
          <a:p>
            <a:pPr algn="just">
              <a:lnSpc>
                <a:spcPct val="120000"/>
              </a:lnSpc>
            </a:pPr>
            <a:r>
              <a:rPr lang="zh-TW" altLang="en-US" sz="1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Lato Light"/>
              </a:rPr>
              <a:t>說明：</a:t>
            </a:r>
          </a:p>
          <a:p>
            <a:pPr algn="just">
              <a:lnSpc>
                <a:spcPct val="120000"/>
              </a:lnSpc>
            </a:pPr>
            <a:r>
              <a:rPr lang="zh-TW" altLang="en-US" sz="1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Lato Light"/>
              </a:rPr>
              <a:t>一、依本署公告第八批公私場所應申請設置、變更及操作許可之事業</a:t>
            </a:r>
            <a:r>
              <a:rPr lang="zh-TW" altLang="en-US" sz="1200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Lato Light"/>
              </a:rPr>
              <a:t>廢棄物</a:t>
            </a:r>
            <a:r>
              <a:rPr lang="zh-TW" altLang="en-US" sz="1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Lato Light"/>
              </a:rPr>
              <a:t>再利用或處理程序，係指以熱處理、萃取、蒸餾、蒸製、冷凝、</a:t>
            </a:r>
            <a:r>
              <a:rPr lang="zh-TW" altLang="en-US" sz="1200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Lato Light"/>
              </a:rPr>
              <a:t>油水</a:t>
            </a:r>
            <a:r>
              <a:rPr lang="zh-TW" altLang="en-US" sz="1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Lato Light"/>
              </a:rPr>
              <a:t>分離或氫化等方式，從事事業廢棄物再利用或處理程序者；主要</a:t>
            </a:r>
            <a:r>
              <a:rPr lang="zh-TW" altLang="en-US" sz="1200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Lato Light"/>
              </a:rPr>
              <a:t>針對</a:t>
            </a:r>
            <a:r>
              <a:rPr lang="zh-TW" altLang="en-US" sz="1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Lato Light"/>
              </a:rPr>
              <a:t>製程中可能產生之揮發性有機物、粒狀污染物及異味污染物加以</a:t>
            </a:r>
            <a:r>
              <a:rPr lang="zh-TW" altLang="en-US" sz="1200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Lato Light"/>
              </a:rPr>
              <a:t>管制</a:t>
            </a:r>
            <a:r>
              <a:rPr lang="zh-TW" altLang="en-US" sz="1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Lato Light"/>
              </a:rPr>
              <a:t>。</a:t>
            </a:r>
          </a:p>
          <a:p>
            <a:pPr algn="just">
              <a:lnSpc>
                <a:spcPct val="120000"/>
              </a:lnSpc>
            </a:pPr>
            <a:r>
              <a:rPr lang="zh-TW" altLang="en-US" sz="1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Lato Light"/>
              </a:rPr>
              <a:t>二、貴轄業者為配合廚餘去化政策，收購由事業所產生之廚餘，如透過</a:t>
            </a:r>
            <a:r>
              <a:rPr lang="zh-TW" altLang="en-US" sz="1200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Lato Light"/>
              </a:rPr>
              <a:t>包括</a:t>
            </a:r>
            <a:r>
              <a:rPr lang="zh-TW" altLang="en-US" sz="1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Lato Light"/>
              </a:rPr>
              <a:t>熱處理、萃取、蒸餾、蒸製、冷凝、油水分離或氫化等程序，再</a:t>
            </a:r>
            <a:r>
              <a:rPr lang="zh-TW" altLang="en-US" sz="1200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Lato Light"/>
              </a:rPr>
              <a:t>利用作</a:t>
            </a:r>
            <a:r>
              <a:rPr lang="zh-TW" altLang="en-US" sz="1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Lato Light"/>
              </a:rPr>
              <a:t>為豬隻飼料用途者，則屬前揭說明本署公告應申請設置、變更</a:t>
            </a:r>
            <a:r>
              <a:rPr lang="zh-TW" altLang="en-US" sz="1200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Lato Light"/>
              </a:rPr>
              <a:t>及操作</a:t>
            </a:r>
            <a:r>
              <a:rPr lang="zh-TW" altLang="en-US" sz="1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Lato Light"/>
              </a:rPr>
              <a:t>許可之固定污染源。另許可核定內容，除規範異味污染物外，</a:t>
            </a:r>
            <a:r>
              <a:rPr lang="zh-TW" altLang="en-US" sz="1200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Lato Light"/>
              </a:rPr>
              <a:t>其蒸</a:t>
            </a:r>
            <a:r>
              <a:rPr lang="zh-TW" altLang="en-US" sz="1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Lato Light"/>
              </a:rPr>
              <a:t>煮過程如係採用蒸氣鍋爐作為加熱處理程序者，則可依照現場</a:t>
            </a:r>
            <a:r>
              <a:rPr lang="zh-TW" altLang="en-US" sz="1200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Lato Light"/>
              </a:rPr>
              <a:t>實際製程</a:t>
            </a:r>
            <a:r>
              <a:rPr lang="zh-TW" altLang="en-US" sz="1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Lato Light"/>
              </a:rPr>
              <a:t>流向，選用鍋爐蒸氣產生程序所對應之排放係數，藉以估算所</a:t>
            </a:r>
            <a:r>
              <a:rPr lang="zh-TW" altLang="en-US" sz="1200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Lato Light"/>
              </a:rPr>
              <a:t>對應</a:t>
            </a:r>
            <a:r>
              <a:rPr lang="zh-TW" altLang="en-US" sz="1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Lato Light"/>
              </a:rPr>
              <a:t>之各類空氣污染物排放量。</a:t>
            </a:r>
          </a:p>
        </p:txBody>
      </p:sp>
    </p:spTree>
    <p:extLst>
      <p:ext uri="{BB962C8B-B14F-4D97-AF65-F5344CB8AC3E}">
        <p14:creationId xmlns:p14="http://schemas.microsoft.com/office/powerpoint/2010/main" val="785633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839788" y="457200"/>
            <a:ext cx="2998881" cy="1600200"/>
          </a:xfrm>
        </p:spPr>
        <p:txBody>
          <a:bodyPr/>
          <a:lstStyle/>
          <a:p>
            <a:r>
              <a:rPr lang="en-US" altLang="zh-TW" dirty="0" smtClean="0"/>
              <a:t>P4</a:t>
            </a:r>
            <a:r>
              <a:rPr lang="zh-TW" altLang="en-US" dirty="0" smtClean="0"/>
              <a:t> 未來</a:t>
            </a:r>
            <a:r>
              <a:rPr lang="zh-TW" altLang="en-US" dirty="0"/>
              <a:t/>
            </a:r>
            <a:br>
              <a:rPr lang="zh-TW" altLang="en-US" dirty="0"/>
            </a:br>
            <a:endParaRPr lang="zh-TW" altLang="en-US" dirty="0"/>
          </a:p>
        </p:txBody>
      </p:sp>
      <p:sp>
        <p:nvSpPr>
          <p:cNvPr id="6" name="文字版面配置區 5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2265551" cy="3811588"/>
          </a:xfrm>
        </p:spPr>
        <p:txBody>
          <a:bodyPr/>
          <a:lstStyle/>
          <a:p>
            <a:r>
              <a:rPr lang="zh-TW" altLang="en-US" dirty="0" smtClean="0"/>
              <a:t>依上述廚餘回收問題，導致廚餘清理費用，將節節攀升</a:t>
            </a:r>
            <a:endParaRPr lang="en-US" altLang="zh-TW" dirty="0" smtClean="0"/>
          </a:p>
          <a:p>
            <a:r>
              <a:rPr lang="zh-TW" altLang="en-US" dirty="0" smtClean="0"/>
              <a:t>註：韓國政府在首爾，已於</a:t>
            </a:r>
            <a:r>
              <a:rPr lang="en-US" altLang="zh-TW" dirty="0" smtClean="0"/>
              <a:t>2014</a:t>
            </a:r>
            <a:r>
              <a:rPr lang="zh-TW" altLang="en-US" dirty="0" smtClean="0"/>
              <a:t>年開始實施廚餘收費回收</a:t>
            </a:r>
            <a:endParaRPr lang="en-US" altLang="zh-TW" dirty="0" smtClean="0"/>
          </a:p>
          <a:p>
            <a:endParaRPr lang="zh-TW" altLang="zh-TW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0889" y="548253"/>
            <a:ext cx="5238090" cy="4539795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4988459" y="4903382"/>
            <a:ext cx="4644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你準備好面對了嗎</a:t>
            </a:r>
            <a:r>
              <a:rPr lang="en-US" altLang="zh-TW" dirty="0" smtClean="0"/>
              <a:t>?</a:t>
            </a:r>
          </a:p>
        </p:txBody>
      </p:sp>
      <p:sp>
        <p:nvSpPr>
          <p:cNvPr id="5" name="文字方塊 4"/>
          <p:cNvSpPr txBox="1"/>
          <p:nvPr/>
        </p:nvSpPr>
        <p:spPr>
          <a:xfrm>
            <a:off x="6192570" y="841972"/>
            <a:ext cx="1118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solidFill>
                  <a:srgbClr val="FF0000"/>
                </a:solidFill>
              </a:rPr>
              <a:t>上升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6221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CONTENTSID" val="258"/>
  <p:tag name="MH_SECTIONID" val="259,260,261,262,"/>
  <p:tag name="ISPRING_PRESENTATION_TITLE" val="PowerPoint 演示文稿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015153257"/>
  <p:tag name="MH_LIBRARY" val="GRAPHIC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015153257"/>
  <p:tag name="MH_LIBRARY" val="GRAPHIC"/>
  <p:tag name="MH_ORDER" val="Rectangle 2"/>
  <p:tag name="PA" val="v3.2.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015153257"/>
  <p:tag name="MH_LIBRARY" val="GRAPHIC"/>
  <p:tag name="MH_ORDER" val="TextBox 3"/>
  <p:tag name="PA" val="v3.2.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015153257"/>
  <p:tag name="MH_LIBRARY" val="GRAPHIC"/>
  <p:tag name="MH_ORDER" val="TextBox 4"/>
  <p:tag name="PA" val="v3.2.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015153257"/>
  <p:tag name="MH_LIBRARY" val="GRAPHIC"/>
  <p:tag name="MH_ORDER" val="Straight Connector 9"/>
  <p:tag name="PA" val="v3.2.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015153257"/>
  <p:tag name="MH_LIBRARY" val="GRAPHIC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015153257"/>
  <p:tag name="MH_LIBRARY" val="GRAPHIC"/>
  <p:tag name="MH_ORDER" val="Rectangle 2"/>
  <p:tag name="PA" val="v3.2.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015153257"/>
  <p:tag name="MH_LIBRARY" val="GRAPHIC"/>
  <p:tag name="MH_ORDER" val="TextBox 3"/>
  <p:tag name="PA" val="v3.2.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015153257"/>
  <p:tag name="MH_LIBRARY" val="GRAPHIC"/>
  <p:tag name="MH_ORDER" val="TextBox 4"/>
  <p:tag name="PA" val="v3.2.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015153257"/>
  <p:tag name="MH_LIBRARY" val="GRAPHIC"/>
  <p:tag name="MH_ORDER" val="Straight Connector 9"/>
  <p:tag name="PA" val="v3.2.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015153257"/>
  <p:tag name="MH_LIBRARY" val="GRAPHIC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015153257"/>
  <p:tag name="MH_LIBRARY" val="GRAPHIC"/>
  <p:tag name="MH_ORDER" val="Rectangle 2"/>
  <p:tag name="PA" val="v3.2.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015153257"/>
  <p:tag name="MH_LIBRARY" val="GRAPHIC"/>
  <p:tag name="MH_ORDER" val="TextBox 3"/>
  <p:tag name="PA" val="v3.2.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015153257"/>
  <p:tag name="MH_LIBRARY" val="GRAPHIC"/>
  <p:tag name="MH_ORDER" val="TextBox 4"/>
  <p:tag name="PA" val="v3.2.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015153257"/>
  <p:tag name="MH_LIBRARY" val="GRAPHIC"/>
  <p:tag name="MH_ORDER" val="Straight Connector 9"/>
  <p:tag name="PA" val="v3.2.0"/>
</p:tagLst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63D54"/>
      </a:accent1>
      <a:accent2>
        <a:srgbClr val="ED7D31"/>
      </a:accent2>
      <a:accent3>
        <a:srgbClr val="A5A5A5"/>
      </a:accent3>
      <a:accent4>
        <a:srgbClr val="FFC000"/>
      </a:accent4>
      <a:accent5>
        <a:srgbClr val="E2E2E2"/>
      </a:accent5>
      <a:accent6>
        <a:srgbClr val="70AD47"/>
      </a:accent6>
      <a:hlink>
        <a:srgbClr val="D3D4D4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063D54"/>
    </a:accent1>
    <a:accent2>
      <a:srgbClr val="ED7D31"/>
    </a:accent2>
    <a:accent3>
      <a:srgbClr val="A5A5A5"/>
    </a:accent3>
    <a:accent4>
      <a:srgbClr val="FFC000"/>
    </a:accent4>
    <a:accent5>
      <a:srgbClr val="E2E2E2"/>
    </a:accent5>
    <a:accent6>
      <a:srgbClr val="70AD47"/>
    </a:accent6>
    <a:hlink>
      <a:srgbClr val="D3D4D4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7756</TotalTime>
  <Words>1387</Words>
  <Application>Microsoft Office PowerPoint</Application>
  <PresentationFormat>自訂</PresentationFormat>
  <Paragraphs>154</Paragraphs>
  <Slides>22</Slides>
  <Notes>4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22</vt:i4>
      </vt:variant>
    </vt:vector>
  </HeadingPairs>
  <TitlesOfParts>
    <vt:vector size="23" baseType="lpstr">
      <vt:lpstr>Office 主题​​</vt:lpstr>
      <vt:lpstr>PowerPoint 簡報</vt:lpstr>
      <vt:lpstr>PowerPoint 簡報</vt:lpstr>
      <vt:lpstr>PowerPoint 簡報</vt:lpstr>
      <vt:lpstr>P1 宗旨 </vt:lpstr>
      <vt:lpstr>P2 概述 </vt:lpstr>
      <vt:lpstr>P2 概述 </vt:lpstr>
      <vt:lpstr>P2 概述 </vt:lpstr>
      <vt:lpstr>P3 目前 </vt:lpstr>
      <vt:lpstr>P4 未來 </vt:lpstr>
      <vt:lpstr>PowerPoint 簡報</vt:lpstr>
      <vt:lpstr>PowerPoint 簡報</vt:lpstr>
      <vt:lpstr>P1 垃圾冷藏設備 </vt:lpstr>
      <vt:lpstr>P2 廚餘冷藏設備 </vt:lpstr>
      <vt:lpstr>P3 小型廚餘減量設備 </vt:lpstr>
      <vt:lpstr>PowerPoint 簡報</vt:lpstr>
      <vt:lpstr>P4 大型廚餘減量設備 </vt:lpstr>
      <vt:lpstr>P5 堆肥、菜葉專用減量設備 </vt:lpstr>
      <vt:lpstr>P6 客製化減量設備 </vt:lpstr>
      <vt:lpstr>P7 商用廚餘高速消滅設備 </vt:lpstr>
      <vt:lpstr>P8 大型廚餘高速消滅設備 </vt:lpstr>
      <vt:lpstr>P9 訂製廚餘處理系統 </vt:lpstr>
      <vt:lpstr>PowerPoint 簡報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优品PPT</dc:creator>
  <cp:keywords>http:/www.ypppt.com</cp:keywords>
  <cp:lastModifiedBy>王ifeido</cp:lastModifiedBy>
  <cp:revision>154</cp:revision>
  <cp:lastPrinted>2019-12-10T02:53:28Z</cp:lastPrinted>
  <dcterms:created xsi:type="dcterms:W3CDTF">2017-10-15T06:57:46Z</dcterms:created>
  <dcterms:modified xsi:type="dcterms:W3CDTF">2019-12-10T05:01:11Z</dcterms:modified>
</cp:coreProperties>
</file>